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302" r:id="rId3"/>
    <p:sldId id="303" r:id="rId4"/>
    <p:sldId id="308" r:id="rId5"/>
    <p:sldId id="304" r:id="rId6"/>
    <p:sldId id="1299" r:id="rId7"/>
    <p:sldId id="305" r:id="rId8"/>
    <p:sldId id="668" r:id="rId9"/>
    <p:sldId id="672" r:id="rId10"/>
    <p:sldId id="675" r:id="rId11"/>
    <p:sldId id="1283" r:id="rId12"/>
    <p:sldId id="1288" r:id="rId13"/>
    <p:sldId id="1285" r:id="rId14"/>
    <p:sldId id="307" r:id="rId15"/>
    <p:sldId id="309" r:id="rId16"/>
    <p:sldId id="310" r:id="rId17"/>
    <p:sldId id="678" r:id="rId18"/>
    <p:sldId id="1280" r:id="rId19"/>
    <p:sldId id="1291" r:id="rId20"/>
    <p:sldId id="1294" r:id="rId21"/>
    <p:sldId id="1275" r:id="rId22"/>
    <p:sldId id="667" r:id="rId23"/>
    <p:sldId id="286" r:id="rId24"/>
    <p:sldId id="287" r:id="rId25"/>
    <p:sldId id="285" r:id="rId26"/>
    <p:sldId id="288" r:id="rId27"/>
    <p:sldId id="289" r:id="rId28"/>
    <p:sldId id="290" r:id="rId29"/>
    <p:sldId id="294" r:id="rId30"/>
    <p:sldId id="295" r:id="rId31"/>
    <p:sldId id="296" r:id="rId32"/>
    <p:sldId id="297" r:id="rId33"/>
    <p:sldId id="291" r:id="rId34"/>
    <p:sldId id="292" r:id="rId35"/>
    <p:sldId id="298" r:id="rId36"/>
    <p:sldId id="299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13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Łukasz Skomorucha" userId="93253dbee5c7039c" providerId="LiveId" clId="{9E59C77B-A7F4-4250-90E8-ECD1F7353C22}"/>
    <pc:docChg chg="modSld">
      <pc:chgData name="Łukasz Skomorucha" userId="93253dbee5c7039c" providerId="LiveId" clId="{9E59C77B-A7F4-4250-90E8-ECD1F7353C22}" dt="2025-04-23T10:07:54.660" v="6" actId="20577"/>
      <pc:docMkLst>
        <pc:docMk/>
      </pc:docMkLst>
      <pc:sldChg chg="modSp mod">
        <pc:chgData name="Łukasz Skomorucha" userId="93253dbee5c7039c" providerId="LiveId" clId="{9E59C77B-A7F4-4250-90E8-ECD1F7353C22}" dt="2025-04-23T10:07:54.660" v="6" actId="20577"/>
        <pc:sldMkLst>
          <pc:docMk/>
          <pc:sldMk cId="1379771090" sldId="256"/>
        </pc:sldMkLst>
        <pc:spChg chg="mod">
          <ac:chgData name="Łukasz Skomorucha" userId="93253dbee5c7039c" providerId="LiveId" clId="{9E59C77B-A7F4-4250-90E8-ECD1F7353C22}" dt="2025-04-23T10:07:54.660" v="6" actId="20577"/>
          <ac:spMkLst>
            <pc:docMk/>
            <pc:sldMk cId="1379771090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4/23/2025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61391" y="1432223"/>
            <a:ext cx="10813773" cy="3035808"/>
          </a:xfrm>
        </p:spPr>
        <p:txBody>
          <a:bodyPr/>
          <a:lstStyle/>
          <a:p>
            <a:r>
              <a:rPr lang="pl-PL" b="1" i="0">
                <a:solidFill>
                  <a:srgbClr val="2D2D2D"/>
                </a:solidFill>
                <a:effectLst/>
              </a:rPr>
              <a:t>GATUNKI </a:t>
            </a:r>
            <a:r>
              <a:rPr lang="pl-PL" b="1" i="0" dirty="0">
                <a:solidFill>
                  <a:srgbClr val="2D2D2D"/>
                </a:solidFill>
                <a:effectLst/>
              </a:rPr>
              <a:t>płazów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0703" y="4719954"/>
            <a:ext cx="10070593" cy="2234102"/>
          </a:xfrm>
        </p:spPr>
        <p:txBody>
          <a:bodyPr>
            <a:normAutofit/>
          </a:bodyPr>
          <a:lstStyle/>
          <a:p>
            <a:r>
              <a:rPr lang="pl-PL" dirty="0" err="1"/>
              <a:t>lek.wet</a:t>
            </a:r>
            <a:r>
              <a:rPr lang="pl-PL" dirty="0"/>
              <a:t>. Łukasz Skomorucha</a:t>
            </a:r>
          </a:p>
          <a:p>
            <a:r>
              <a:rPr lang="pl-PL" dirty="0"/>
              <a:t>Specjalista chorób zwierząt nieudomowionych</a:t>
            </a:r>
          </a:p>
          <a:p>
            <a:endParaRPr lang="pl-PL" sz="500" dirty="0"/>
          </a:p>
          <a:p>
            <a:r>
              <a:rPr lang="pl-PL" dirty="0"/>
              <a:t>Facebook: Naturalnie w Warszawie, czyli nie samą weterynarią żyje człowiek</a:t>
            </a:r>
          </a:p>
          <a:p>
            <a:r>
              <a:rPr lang="pl-PL" dirty="0"/>
              <a:t>Przychodnia weterynaryjna Puls-Vet</a:t>
            </a:r>
          </a:p>
        </p:txBody>
      </p:sp>
    </p:spTree>
    <p:extLst>
      <p:ext uri="{BB962C8B-B14F-4D97-AF65-F5344CB8AC3E}">
        <p14:creationId xmlns:p14="http://schemas.microsoft.com/office/powerpoint/2010/main" val="1379771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4CD88-4DAD-22D9-DF0B-767EC0812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E1DC57-8539-1EC7-5254-22AE7F3D9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Grzbietoród amerykański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Pipa pipa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DFDDD87-C780-8D7D-73F8-37F27D913DF0}"/>
              </a:ext>
            </a:extLst>
          </p:cNvPr>
          <p:cNvSpPr txBox="1"/>
          <p:nvPr/>
        </p:nvSpPr>
        <p:spPr>
          <a:xfrm>
            <a:off x="675503" y="2454689"/>
            <a:ext cx="108409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Grzbietorodowate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Podobne do poprzednich gatunków, jednak zdecydowanie bardziej „rozjechana”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15-17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Stojące i wolno płynące wody o gęstej roślinności, najczęściej w obrębie lasów deszczowych – niskie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dużo garbników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Północna część Ameryki Południowej</a:t>
            </a:r>
          </a:p>
        </p:txBody>
      </p:sp>
    </p:spTree>
    <p:extLst>
      <p:ext uri="{BB962C8B-B14F-4D97-AF65-F5344CB8AC3E}">
        <p14:creationId xmlns:p14="http://schemas.microsoft.com/office/powerpoint/2010/main" val="2069546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95B79-EAAD-1BC4-3057-FD5082E6D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80F641-13B8-E0DB-079C-FCB6F462D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TERMITÓWKA INDYJSKA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Kaloula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pulchra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C7B325E-6916-05F9-96D7-8DA33A65493B}"/>
              </a:ext>
            </a:extLst>
          </p:cNvPr>
          <p:cNvSpPr txBox="1"/>
          <p:nvPr/>
        </p:nvSpPr>
        <p:spPr>
          <a:xfrm>
            <a:off x="477795" y="2018270"/>
            <a:ext cx="1084099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Wąskopyskowate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Microhylidae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Pękata chociaż niewielka, „kulkowata” żaba o słabo wyróżniającej się głowie i niewielkim otworze gębowym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5,5-7,5 cm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Pierwotnie gatunek leśny, często przebywający w wilgotnych, butwiejących pniach, gdzie łatwo o odpowiedniej wielkości pokarm. Obecnie także na obszarach antropogenicznie zmienionych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Azja Południowo-Wschodnia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171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20093-2C9D-3783-B571-BA807D9FA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BE4CC4-D609-B6FF-163D-C65491066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Żaby pomidorowe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Dyscophus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sp.)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33DE89C-9C30-A426-188B-E1A254A3F0FB}"/>
              </a:ext>
            </a:extLst>
          </p:cNvPr>
          <p:cNvSpPr txBox="1"/>
          <p:nvPr/>
        </p:nvSpPr>
        <p:spPr>
          <a:xfrm>
            <a:off x="477795" y="2018270"/>
            <a:ext cx="10840994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Wąskopyskowate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Microhylidae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Pękata, „kulkowata” żaba o słabo wyróżniającej się głowie, stosunkowo niewielkim otworze gębowym i intensywnym czerwonym lub pomarańczowym ubarwieniu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5,5-7,5 cm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Runo wilgotnych lasów, terenów wilgotnych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Endemity Madagaskaru</a:t>
            </a: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D.guineti</a:t>
            </a:r>
            <a:r>
              <a:rPr lang="pl-PL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</a:t>
            </a:r>
            <a:r>
              <a:rPr lang="pl-PL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D.antongilii</a:t>
            </a:r>
            <a:endParaRPr lang="pl-PL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396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DF3FA-E31C-E83B-B102-984F0043F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8580BA-FE45-B102-E978-278E420FB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Żaby rogate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Ceratophrys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2E96425-243E-5E71-5088-1C61048C8C65}"/>
              </a:ext>
            </a:extLst>
          </p:cNvPr>
          <p:cNvSpPr txBox="1"/>
          <p:nvPr/>
        </p:nvSpPr>
        <p:spPr>
          <a:xfrm>
            <a:off x="477795" y="2018270"/>
            <a:ext cx="10840994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Ceratophryidae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Masywna, sprawiająca wrażenie opasłej. W ubarwieniu naturalnym dominuje mieszanina zieleni i brązu, obecnie liczne odmiany barwne. Nad oczami charakterystyczne „rogi”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około 15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Rozległe tereny otwarte, trawiaste – pastwiska, łąki, mokradła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Ameryka Południowa</a:t>
            </a: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Trzy główne gatunki: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C.cranwelli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C.ornata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C.cornuta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780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7253" y="484632"/>
            <a:ext cx="11683073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NAPASTNICA GRANCHACOŃSKA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Lepidobatrachus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laevis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Ceratophryidae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Masywna, sprawiająca wrażenie opasłej. Brak „rogów” na głowie, bardzo szeroki otwór gębowy</a:t>
            </a:r>
          </a:p>
          <a:p>
            <a:pPr algn="ctr"/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Agresywna i żarłoczna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około 10 cm długości, samce znacznie mniejsze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Wodnolądowy tryb życia z okresem spoczynku w porze suchej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Argentyna, Paragwaj, Boliwia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975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Drzewołazy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Dendrobatidae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Drzewołazowate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Dendrobatidae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Małe, bardzo kolorowe żabki o głównie nadrzewnym trybie życia. Znanych około 200 gatunków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Zazwyczaj drobne, osiągają kilka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Tropikalne lasy deszczowe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Ameryka Środkowa i Południowa; różne gatunki mają różny zasięg występowania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746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Ropucha  aga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Rhinella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marina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Ropuchowate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Bufonidae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Podobna do naszej rodzimej ropuchy szarej, ale znacznie od niej większa. Posiada bardzo duże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parotydy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blisko 40 cm długości i nawet ponad 2 kg masy ciała !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Gatunek bardzo plastyczny, zasiedla różnorodne siedliska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Teksasu po Peru i Brazylię. Obecnie w wielu miejscach (m.in. w Australii i na Filipinach) stała się groźnym gatunkiem inwazyjnym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990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9594C-9C78-07F6-F70A-7AF7B5319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407E3B-EC66-D72C-133F-ABD479989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KUMAK DALEKOWSCHODNI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Bombina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orientalis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E87CC5CC-90EA-B2D4-56BE-5D8EED1ECD51}"/>
              </a:ext>
            </a:extLst>
          </p:cNvPr>
          <p:cNvSpPr txBox="1"/>
          <p:nvPr/>
        </p:nvSpPr>
        <p:spPr>
          <a:xfrm>
            <a:off x="477795" y="2018270"/>
            <a:ext cx="1084099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Kumakowate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Bombinatoridae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Przypomina małą ropuchę o kontrastowym ubarwieniu – zielony grzbiet i czerwona brzuszna strona ciała, obie z czarnymi plamami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3,5-5 cm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Podszyt lasów w okolicy wolno płynących strumieni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Półwysep Koreański, fragmenty Rosji i Chin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604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CFC25-9F63-EB0F-7BED-2A9E0F449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303757-3BBD-B77A-3354-39CBCADFD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6448"/>
            <a:ext cx="10058400" cy="1609344"/>
          </a:xfrm>
        </p:spPr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Ża</a:t>
            </a:r>
            <a:r>
              <a:rPr lang="pl-PL" dirty="0"/>
              <a:t>ba byk / Buczek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Pyxicephalus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sp.)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34E9FE4-8BB9-7A3B-A7FD-8978DDE1B5FE}"/>
              </a:ext>
            </a:extLst>
          </p:cNvPr>
          <p:cNvSpPr txBox="1"/>
          <p:nvPr/>
        </p:nvSpPr>
        <p:spPr>
          <a:xfrm>
            <a:off x="446622" y="1491901"/>
            <a:ext cx="1084099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Pyxicephalidae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Wygląda trochę jak skrzyżowanie żaby i ropuchy „na sterydach”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handlu dostępny przede wszystkim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P.adspersus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ale trafia się także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P.edulis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cm, do 1,5 kilograma wagi ! Samice o połowę mniejsze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Preferuje tereny otwarte, bagniste, z płytką wodą, wysoką roślinnością i miejscami bez pokrycia roślinnego. Także okresowo zalewane sawanny. W czasie suszy zagrzebuje się w podłożu, wytwarzając kokon z zaschniętego śluzu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Południowa Afryka</a:t>
            </a:r>
          </a:p>
          <a:p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P.edulis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uznawana za przysmak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należy mylić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żabą ryczącą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Lithobates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catesbeianus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również zwaną „żabą bykiem”. Ta pochodzi z Ameryki Północnej i jest wpisana na listę </a:t>
            </a:r>
            <a:r>
              <a:rPr lang="pl-PL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endParaRPr lang="pl-PL" sz="25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845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EC249-639E-136B-E230-835E518DE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198C5B-48AD-7517-90D6-263A3CF3E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4657"/>
            <a:ext cx="10058400" cy="1609344"/>
          </a:xfrm>
        </p:spPr>
        <p:txBody>
          <a:bodyPr/>
          <a:lstStyle/>
          <a:p>
            <a:r>
              <a:rPr lang="pl-PL" dirty="0" err="1"/>
              <a:t>Chwytnica</a:t>
            </a:r>
            <a:r>
              <a:rPr lang="pl-PL" dirty="0"/>
              <a:t> czerwonooka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Agalychnis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callidryas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BFB463E-5035-2027-CC21-44B77AD1473F}"/>
              </a:ext>
            </a:extLst>
          </p:cNvPr>
          <p:cNvSpPr txBox="1"/>
          <p:nvPr/>
        </p:nvSpPr>
        <p:spPr>
          <a:xfrm>
            <a:off x="675503" y="2343955"/>
            <a:ext cx="108409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Rzekotkowate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Hylidae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pl-PL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Smukła, długonoga żaba o kontrastowym ubarwieniu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 cm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Wybitnie nadrzewny gatunek zasiedlający wilgotne lasy tropikalne i górskie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Ameryka Centralna i skrajny fragment Ameryki Południowej</a:t>
            </a:r>
          </a:p>
          <a:p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33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69847" y="1050086"/>
            <a:ext cx="9966960" cy="3035808"/>
          </a:xfrm>
        </p:spPr>
        <p:txBody>
          <a:bodyPr/>
          <a:lstStyle/>
          <a:p>
            <a:r>
              <a:rPr lang="pl-PL" sz="6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Płazy często utrzymywane                    w  roli  zwierząt towarzyszących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9847" y="4389120"/>
            <a:ext cx="9301591" cy="2234102"/>
          </a:xfrm>
        </p:spPr>
        <p:txBody>
          <a:bodyPr>
            <a:normAutofit fontScale="92500"/>
          </a:bodyPr>
          <a:lstStyle/>
          <a:p>
            <a:r>
              <a:rPr lang="pl-PL" dirty="0" err="1"/>
              <a:t>lek.wet</a:t>
            </a:r>
            <a:r>
              <a:rPr lang="pl-PL" dirty="0"/>
              <a:t>. Łukasz Skomorucha</a:t>
            </a:r>
          </a:p>
          <a:p>
            <a:r>
              <a:rPr lang="pl-PL" dirty="0"/>
              <a:t>Specjalista chorób zwierząt nieudomowionych</a:t>
            </a:r>
          </a:p>
          <a:p>
            <a:endParaRPr lang="pl-PL" dirty="0"/>
          </a:p>
          <a:p>
            <a:r>
              <a:rPr lang="pl-PL" dirty="0"/>
              <a:t>Facebook: Naturalnie w Warszawie, czyli nie samą weterynarią żyje człowiek</a:t>
            </a:r>
          </a:p>
          <a:p>
            <a:r>
              <a:rPr lang="pl-PL" dirty="0"/>
              <a:t>Przychodnia weterynaryjna Puls-Vet</a:t>
            </a:r>
          </a:p>
        </p:txBody>
      </p:sp>
    </p:spTree>
    <p:extLst>
      <p:ext uri="{BB962C8B-B14F-4D97-AF65-F5344CB8AC3E}">
        <p14:creationId xmlns:p14="http://schemas.microsoft.com/office/powerpoint/2010/main" val="887471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D9899-DB74-3827-FB53-66937A080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7D96EE-F43B-1A0C-1E5F-22C48EF76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4657"/>
            <a:ext cx="10058400" cy="1609344"/>
          </a:xfrm>
        </p:spPr>
        <p:txBody>
          <a:bodyPr/>
          <a:lstStyle/>
          <a:p>
            <a:r>
              <a:rPr lang="pl-PL" dirty="0" err="1"/>
              <a:t>Australorzekotka</a:t>
            </a:r>
            <a:r>
              <a:rPr lang="pl-PL" dirty="0"/>
              <a:t> szmaragdowa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Ranoidea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caerulea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EE46970-E553-37BD-F73B-03ADEB95DB8C}"/>
              </a:ext>
            </a:extLst>
          </p:cNvPr>
          <p:cNvSpPr txBox="1"/>
          <p:nvPr/>
        </p:nvSpPr>
        <p:spPr>
          <a:xfrm>
            <a:off x="675503" y="2001052"/>
            <a:ext cx="10840994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Rzekotkowate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Hylidae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Często wciąż pod nazwą rodzajową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Litoria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Dosyć masywna, długonoga żaba nadrzewna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10-13 cm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Nadrzewny gatunek zasiedlający wilgotne lasy tropikalne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Północna i wschodnia Australia, Nowa Gwinea. Introdukowana na Nowej Zelandii i Florydzie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Dane z 2022 roku sugerują, że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ranoidea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caerulea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kompleks gatunków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kryptycznych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386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Marszczelec</a:t>
            </a:r>
            <a:r>
              <a:rPr lang="pl-PL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strumienica</a:t>
            </a:r>
            <a:br>
              <a:rPr lang="pl-PL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Typhlonectes</a:t>
            </a:r>
            <a:r>
              <a:rPr lang="pl-PL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518738" y="2510772"/>
            <a:ext cx="1084099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Typhlonectidae</a:t>
            </a:r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50-75 cm</a:t>
            </a:r>
          </a:p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10-13 lat</a:t>
            </a:r>
          </a:p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Stojące, gęsto zarośnięte wody</a:t>
            </a:r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Ameryka Południowa</a:t>
            </a:r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49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Krajowe płazy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0703" y="4719954"/>
            <a:ext cx="10070593" cy="2234102"/>
          </a:xfrm>
        </p:spPr>
        <p:txBody>
          <a:bodyPr>
            <a:normAutofit/>
          </a:bodyPr>
          <a:lstStyle/>
          <a:p>
            <a:r>
              <a:rPr lang="pl-PL" dirty="0" err="1"/>
              <a:t>lek.wet</a:t>
            </a:r>
            <a:r>
              <a:rPr lang="pl-PL" dirty="0"/>
              <a:t>. Łukasz Skomorucha</a:t>
            </a:r>
          </a:p>
          <a:p>
            <a:r>
              <a:rPr lang="pl-PL" dirty="0"/>
              <a:t>Specjalista chorób zwierząt nieudomowionych</a:t>
            </a:r>
          </a:p>
          <a:p>
            <a:endParaRPr lang="pl-PL" sz="500" dirty="0"/>
          </a:p>
          <a:p>
            <a:r>
              <a:rPr lang="pl-PL" dirty="0"/>
              <a:t>Facebook: Naturalnie w Warszawie, czyli nie samą weterynarią żyje człowiek</a:t>
            </a:r>
          </a:p>
          <a:p>
            <a:r>
              <a:rPr lang="pl-PL" dirty="0"/>
              <a:t>Przychodnia weterynaryjna Puls-Vet</a:t>
            </a:r>
          </a:p>
        </p:txBody>
      </p:sp>
    </p:spTree>
    <p:extLst>
      <p:ext uri="{BB962C8B-B14F-4D97-AF65-F5344CB8AC3E}">
        <p14:creationId xmlns:p14="http://schemas.microsoft.com/office/powerpoint/2010/main" val="27076895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Traszka zwyczajna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lissotriton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vulgaris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pierwszy rzut oka przypomina jaszczurkę, jednak skóra jest gładka, nie pokryta łuskami. Skóra barwy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oliwkowobrązowej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głowie obecne podłużne ciemne pasy, na ciele – mniejsze lub większe ciemne plamy. W szacie godowej samiec ubarwiony bardziej kontrastowo, wytwarza dodatkowo skórny grzebień ciągnący się przez grzbiet i całą długość ogona (u samic ten grzebień obejmuje tylko ogon)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7-10 cm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Lasy liściaste, łąki, pola, ogrody i parki w pobliżu niewielkich, zarośniętych, najlepiej bezrybnych zbiorników wodnych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Znaczna część nizinnej Polski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5369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Traszka grzebieniasta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triturus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cristatus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Większa od traszki zwyczajnej (największy obok salamandry krajowy płaz ogoniasty), wyraźnie ciemniejsza na grzbiecie. Spód ciała pomarańczowy z czarnymi plamami. Samce w okresie godowym wytwarzają wysoki, postrzępiony grzebień skórny na grzbiecie i ogonie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15-30 cm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Najsilniej związana ze środowiskiem wodnym krajowa traszka. Preferuje wody stojące o gęstej roślinności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Większa część niżowych obszarów Polski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5601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Salamandra plamista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salamandra  salamandra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Bardzo charakterystyczna, „jaszczurkowata”. Ubarwienie kontrastowe – czarne z żółtymi plamami różnej wielkości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10-25 cm długości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Głównie lądowa, przebywa w ściółce górskich lasów, głównie w pobliżu wartko płynących płytkich potoków. Szczególnie aktywna nocą i po deszczach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Karpaty i Sudety. Izolowane stanowiska na pogórzu np. Ślęża). Pojedyncze doniesienia o występowaniu salamandry na terenach nizinnych Kotlina Biebrzańska, Warmia i Mazury, pobrzeże Bałtyku) nie są w pełni potwierdzone</a:t>
            </a:r>
          </a:p>
        </p:txBody>
      </p:sp>
    </p:spTree>
    <p:extLst>
      <p:ext uri="{BB962C8B-B14F-4D97-AF65-F5344CB8AC3E}">
        <p14:creationId xmlns:p14="http://schemas.microsoft.com/office/powerpoint/2010/main" val="14947412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Traszka górska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Ichthyosaura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alpestris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Najbarwniejsza z krajowych traszek, szczególnie w okresie godowym. Wówczas samiec ma ceglasto-czerwony brzuch i niebieskie ciało upstrzone licznymi kropkami.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10-12 cm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Tereny pagórkowate i górzyste w sąsiedztwie wody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Sudety, Karpaty i pogórze, liczniejsza na zachodzie kraju. Izolowane stanowisko w Trójmieście, niejasnego pochodzenia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1907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Traszka karpacka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Lissotriton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montandoni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Podobna do traszki zwyczajnej, zastępuje ją na terenie Karpat, dla których jest gatunkiem endemicznym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około 10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Górskie lasy i łąki w pobliżu małych, stagnujących zbiorników wodnych o gęstej roślinności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Karpaty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1575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Kumak nizinny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Bombina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bombina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Niewielki, „ropuchowaty” płaz o skórze pokrytej licznymi brodawkami. Grzbiet błotnisto szary, spód ciała bardzo kontrastowy – pomarańczowo-niebieski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cm długości ciała, masa około 5-6 g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Podmokłe łąki i pola, tereny zalewowe, nadrzeczne zarośla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Obszar niżowy Polski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1416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Kumak górski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Bombina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variegata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Bardzo podobny do kumaka nizinnego, jednak jego brzuch jest żółty z licznymi błękitnymi plamkami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4-5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Górskie zarośla, wilgotne łąki. Często odbywa gody w małych, okresowych zbiornikach wodnych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Karpaty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17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Ambystoma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tygrysia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Ambystoma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tigrinum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pierwszy rzut oka podobna do naszej rodzimej salamandry plamistej. Masywny, krótkonogi płaz o żółto-czarnym ubarwieniu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15-25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Otwarte tereny trawiaste, lasy mieszane i iglaste, w pobliżu zbiorników wodnych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Ameryka Północna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9212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Grzebiuszka  ziemna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Pelobates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fuscus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Przypomina kumaka o gładkiej skórze. Oczy duże, często wyraźnie złotej barwy. Rzadko obserwowana na powierzchni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 cm długości, około 25 g masy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Tereny o glebach piaszczystych, gliniastych, torfach. Łąki, pastwiska, pola, brzegi lasów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Znaczna część niżu polskiego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093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Ropucha szara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Bufo  bufo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Średniej wielkości płaz o jasnobrązowym ubarwieniu, skórze pokrytej licznymi brodawkami i dużymi gruczołami jadowymi za oczami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parotydy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5-13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Gatunek bardzo plastyczny, spotykany w bardzo różnorodnych środowiskach, w tym mocno zurbanizowanych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Praktycznie cała Polska, poza najwyższymi partiami gór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7589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Roucha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zielona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Bufotes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viridis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Podobna do ropuchy szarej, ale w jej ubarwieniu dominują różne odcienie zieleni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5-10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ropucha szara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Większa część kraju</a:t>
            </a: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Bufotes</a:t>
            </a:r>
            <a:r>
              <a:rPr lang="pl-PL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variabilis</a:t>
            </a:r>
            <a:r>
              <a:rPr lang="pl-PL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??? Okolice Krakowa, Suwałk, Olkusza</a:t>
            </a:r>
          </a:p>
        </p:txBody>
      </p:sp>
    </p:spTree>
    <p:extLst>
      <p:ext uri="{BB962C8B-B14F-4D97-AF65-F5344CB8AC3E}">
        <p14:creationId xmlns:p14="http://schemas.microsoft.com/office/powerpoint/2010/main" val="32734766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Ropucha paskówka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Epidalea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calamita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Cechą charakterystyczną jest wyraźny żółty pas przebiegający przez grzbiet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8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Miejsca otwarte, nasłonecznione, stosunkowo suche – pola, pastwiska, wrzosowiska, żwirownie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Najrzadsza krajowa ropucha, rozproszona w różnych rejonach kraju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8072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6519" y="484632"/>
            <a:ext cx="11961340" cy="1609344"/>
          </a:xfrm>
        </p:spPr>
        <p:txBody>
          <a:bodyPr>
            <a:normAutofit fontScale="90000"/>
          </a:bodyPr>
          <a:lstStyle/>
          <a:p>
            <a:r>
              <a:rPr lang="pl-PL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Rzekotki – drzewna  i  wschodnia</a:t>
            </a:r>
            <a:br>
              <a:rPr lang="pl-PL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hyla</a:t>
            </a:r>
            <a:r>
              <a:rPr lang="pl-P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arborea</a:t>
            </a:r>
            <a:r>
              <a:rPr lang="pl-P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 </a:t>
            </a:r>
            <a:r>
              <a:rPr lang="pl-PL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hyla</a:t>
            </a:r>
            <a:r>
              <a:rPr lang="pl-P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orientalis</a:t>
            </a: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Niewielka zielona żabka prowadząca nadrzewny tryb życia. Charakterystyczny brązowy pas biegnący od pyska przez oko. Przylgi na palcach. Oba gatunki praktycznie nierozróżnialne po cechach zewnętrznych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5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Wilgotne zarośla i łąki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Rzekotka drzewna występuje w zachodniej części kraju, a wschodnia – na wschód od Wisły. Dokładna granica zasięgu gatunków nie jest jeszcze znana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9751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Żaby zielone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Pelophylax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„Typowe” żaby o zielonym ubarwieniu mniej lub bardziej upstrzone ciemnymi plamami. W Polsce cztery taksony: żaba śmieszka, żaba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jeziorkowa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żaba bałkańska oraz żaba wodna, będąca mieszańcem dwóch pierwszych gatunków. Pewna identyfikacja jedynie badaniami molekularnymi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– 15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Silnie związane ze środowiskiem wodnym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Obszar całego kraju poza terenami górskimi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5085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Żaby brunatne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Rana  </a:t>
            </a:r>
            <a:r>
              <a:rPr lang="pl-PL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Podobne do żab zielonych, ale w ubarwieniu dominują różne odcienie brązu. W Polsce trzy gatunki: żaba trawna, moczarowa i dalmatyńska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7-11 cm długości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Zdecydowanie mniej związane ze zbiornikami wodnymi, spotykane też z dala od nich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Żaba trawna jest bodaj najpospolitszą krajową żabą, znana praktycznie z całego obszaru kraju. Żaba moczarowa jest również szeroko rozpowszechniona, natomiast żaba dalmatyńska znana jest z zaledwie kilkunastu stanowisk, zlokalizowanych gównie w Kotlinie Sandomierskiej i na Pogórzu Karpackim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206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aksolotl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Ambystoma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mexicanum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Jeden z najbardziej rozpoznawalnych płazów. Obecne zewnętrzne skrzela oraz „wiecznie uśmiechnięty” profil pyszczka. W hodowli najczęściej osobniki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leucystyczne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naturalne ubarwienie jest szaro-brązowe z czarnym nakrapianiem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15-40 cm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Chłodne wysokogórskie jeziora o czystej wodzie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Meksykańskie jeziora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Xochimilco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Chalco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Obecnie prawdopodobnie wymarły w naturze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559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368" y="484632"/>
            <a:ext cx="10699880" cy="1609344"/>
          </a:xfrm>
        </p:spPr>
        <p:txBody>
          <a:bodyPr>
            <a:normAutofit fontScale="90000"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Traszki chińska  i  japońska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Cynops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77795" y="2018270"/>
            <a:ext cx="108409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Podobne do siebie traszki o ciemnym wierzchu ciała (czerń lub grafit) i kontrastowym, pomarańczowym lub czerwonym brzuchu z czarnymi kropkami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10-15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Płytkie, raczej chłodne, zacienione strumienie i rowy, pola ryżowe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Chiny oraz Japonia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14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01DB5-64D7-D5A2-9B3E-7F0052D5F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44ADF1-D7AF-DC7B-25CA-EDD5446A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68" y="484632"/>
            <a:ext cx="10699880" cy="1609344"/>
          </a:xfrm>
        </p:spPr>
        <p:txBody>
          <a:bodyPr>
            <a:normAutofit/>
          </a:bodyPr>
          <a:lstStyle/>
          <a:p>
            <a:r>
              <a:rPr lang="pl-PL" dirty="0"/>
              <a:t>TRASZKA WALTLA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Pleurodeles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waltl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F69C3D0-50A7-E410-17C0-7C80781F364D}"/>
              </a:ext>
            </a:extLst>
          </p:cNvPr>
          <p:cNvSpPr txBox="1"/>
          <p:nvPr/>
        </p:nvSpPr>
        <p:spPr>
          <a:xfrm>
            <a:off x="477795" y="2018270"/>
            <a:ext cx="1084099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Traszka bez dodatkowych płetw, o szorstkiej skórze i oczach ulokowanych na grzbietowej stronie głowy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20-30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Płytkie, stojące zbiorniki wodne</a:t>
            </a: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Półwysep Iberyjski, Maroko</a:t>
            </a: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Wykorzystywana jako zwierzę laboratoryjne, latała w kosmos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Bardzo charakterystyczny system obronny!</a:t>
            </a:r>
          </a:p>
        </p:txBody>
      </p:sp>
    </p:spTree>
    <p:extLst>
      <p:ext uri="{BB962C8B-B14F-4D97-AF65-F5344CB8AC3E}">
        <p14:creationId xmlns:p14="http://schemas.microsoft.com/office/powerpoint/2010/main" val="3127314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193687"/>
            <a:ext cx="10058400" cy="1609344"/>
          </a:xfrm>
        </p:spPr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PLATANA szponiasta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Xenopus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laevis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75503" y="1803031"/>
            <a:ext cx="108409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Grzbietorodowate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Bardzo charakterystyczny płaz o spłaszczonym grzbieto-brzusznie ciele, oczach ustawionych na grzbiecie głowy i szponiasto rozstawionych palcach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8-15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Stojące i płynące wody o gęstej roślinności. Może przetrwać okresy wysuszenia zbiornika zagrzebana w wilgotnym mule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Afryka Środkowa i Południowa. W wielu miejscach inwazyjna!</a:t>
            </a: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IGO!</a:t>
            </a:r>
          </a:p>
        </p:txBody>
      </p:sp>
    </p:spTree>
    <p:extLst>
      <p:ext uri="{BB962C8B-B14F-4D97-AF65-F5344CB8AC3E}">
        <p14:creationId xmlns:p14="http://schemas.microsoft.com/office/powerpoint/2010/main" val="1070889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A211B-B900-B5E2-9D36-E965891EC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2E773B-4137-E2AC-75DD-DC8713654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Silurana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Xenopus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Silurana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tropicalis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E5F00335-D99D-C4CB-C170-082F4D44060B}"/>
              </a:ext>
            </a:extLst>
          </p:cNvPr>
          <p:cNvSpPr txBox="1"/>
          <p:nvPr/>
        </p:nvSpPr>
        <p:spPr>
          <a:xfrm>
            <a:off x="675503" y="2246870"/>
            <a:ext cx="10840994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Grzbietorodowate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Bardzo podobna do poprzedniego gatunku, jednak znacznie mniejsza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4-6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Stojące i płynące wody o gęstej roślinności – starorzecza, jeziora, stawy, rowy. 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Afryka Środkowa i Południowa. </a:t>
            </a: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 względu na rozmiary, krótszy czas generacji (&lt;5 miesięcy) i mniejszą inwazyjność wypiera z laboratoriów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platanę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szponiastą</a:t>
            </a:r>
            <a:endParaRPr lang="pl-PL" sz="7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8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F9955-0BF4-C919-2BB4-5A927CC9C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B64C78-27A7-6083-D775-C5D70AA56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Karliki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Hymenochirus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sp.)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E432127-DFFC-FFDD-1EEC-E06620096E29}"/>
              </a:ext>
            </a:extLst>
          </p:cNvPr>
          <p:cNvSpPr txBox="1"/>
          <p:nvPr/>
        </p:nvSpPr>
        <p:spPr>
          <a:xfrm>
            <a:off x="675503" y="2454689"/>
            <a:ext cx="1084099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RODZINA: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Grzbietorodowate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Podobne do poprzednich gatunków, jednak znacznie mniejsze. 4 gatunki, przyjmuje się, że w handlu zoologicznym obecne są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H.boettgeri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H.curtipes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2,5-3,5 cm długości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 ŻYCIA: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Stojące wody o gęstej roślinności, najczęściej w obrębie lasów deszczowych 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WYSTĘPOWANIE: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Afryka Środkowa i Południowa</a:t>
            </a:r>
          </a:p>
        </p:txBody>
      </p:sp>
    </p:spTree>
    <p:extLst>
      <p:ext uri="{BB962C8B-B14F-4D97-AF65-F5344CB8AC3E}">
        <p14:creationId xmlns:p14="http://schemas.microsoft.com/office/powerpoint/2010/main" val="2130953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2329</Words>
  <Application>Microsoft Office PowerPoint</Application>
  <PresentationFormat>Panoramiczny</PresentationFormat>
  <Paragraphs>238</Paragraphs>
  <Slides>36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41" baseType="lpstr">
      <vt:lpstr>Rockwell</vt:lpstr>
      <vt:lpstr>Rockwell Condensed</vt:lpstr>
      <vt:lpstr>Times New Roman</vt:lpstr>
      <vt:lpstr>Wingdings</vt:lpstr>
      <vt:lpstr>Drewniana czcionka</vt:lpstr>
      <vt:lpstr>GATUNKI płazów</vt:lpstr>
      <vt:lpstr>Płazy często utrzymywane                    w  roli  zwierząt towarzyszących</vt:lpstr>
      <vt:lpstr>Ambystoma tygrysia (Ambystoma  tigrinum)</vt:lpstr>
      <vt:lpstr>aksolotl (Ambystoma  mexicanum)</vt:lpstr>
      <vt:lpstr>Traszki chińska  i  japońska (Cynops  spp.)</vt:lpstr>
      <vt:lpstr>TRASZKA WALTLA (Pleurodeles waltl)</vt:lpstr>
      <vt:lpstr>PLATANA szponiasta (Xenopus  laevis)</vt:lpstr>
      <vt:lpstr>Silurana (Xenopus / Silurana tropicalis)</vt:lpstr>
      <vt:lpstr>Karliki (Hymenochirus sp.)</vt:lpstr>
      <vt:lpstr>Grzbietoród amerykański (Pipa pipa)</vt:lpstr>
      <vt:lpstr>TERMITÓWKA INDYJSKA (Kaloula pulchra)</vt:lpstr>
      <vt:lpstr>Żaby pomidorowe (Dyscophus sp.)</vt:lpstr>
      <vt:lpstr>Żaby rogate (Ceratophrys  spp.)</vt:lpstr>
      <vt:lpstr>NAPASTNICA GRANCHACOŃSKA (Lepidobatrachus laevis)</vt:lpstr>
      <vt:lpstr>Drzewołazy (Dendrobatidae)</vt:lpstr>
      <vt:lpstr>Ropucha  aga (Rhinella marina)</vt:lpstr>
      <vt:lpstr>KUMAK DALEKOWSCHODNI (Bombina orientalis)</vt:lpstr>
      <vt:lpstr>Żaba byk / Buczek (Pyxicephalus sp.)</vt:lpstr>
      <vt:lpstr>Chwytnica czerwonooka (Agalychnis callidryas)</vt:lpstr>
      <vt:lpstr>Australorzekotka szmaragdowa (Ranoidea caerulea)</vt:lpstr>
      <vt:lpstr>Marszczelec / strumienica (Typhlonectes spp.)</vt:lpstr>
      <vt:lpstr>Krajowe płazy</vt:lpstr>
      <vt:lpstr>Traszka zwyczajna (lissotriton  vulgaris)</vt:lpstr>
      <vt:lpstr>Traszka grzebieniasta (triturus  cristatus)</vt:lpstr>
      <vt:lpstr>Salamandra plamista (salamandra  salamandra)</vt:lpstr>
      <vt:lpstr>Traszka górska (Ichthyosaura  alpestris)</vt:lpstr>
      <vt:lpstr>Traszka karpacka (Lissotriton  montandoni)</vt:lpstr>
      <vt:lpstr>Kumak nizinny (Bombina bombina)</vt:lpstr>
      <vt:lpstr>Kumak górski (Bombina  variegata)</vt:lpstr>
      <vt:lpstr>Grzebiuszka  ziemna (Pelobates  fuscus)</vt:lpstr>
      <vt:lpstr>Ropucha szara (Bufo  bufo)</vt:lpstr>
      <vt:lpstr>Roucha zielona (Bufotes  viridis)</vt:lpstr>
      <vt:lpstr>Ropucha paskówka (Epidalea  calamita)</vt:lpstr>
      <vt:lpstr>Rzekotki – drzewna  i  wschodnia (hyla  arborea  /  hyla  orientalis)</vt:lpstr>
      <vt:lpstr>Żaby zielone (Pelophylax  spp.)</vt:lpstr>
      <vt:lpstr>Żaby brunatne (Rana  spp.)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Krajowe płazy</dc:title>
  <dc:creator>Łukasz Skomorucha</dc:creator>
  <cp:lastModifiedBy>Łukasz Skomorucha</cp:lastModifiedBy>
  <cp:revision>80</cp:revision>
  <dcterms:created xsi:type="dcterms:W3CDTF">2020-09-15T20:41:29Z</dcterms:created>
  <dcterms:modified xsi:type="dcterms:W3CDTF">2025-04-23T10:07:54Z</dcterms:modified>
</cp:coreProperties>
</file>