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667" r:id="rId3"/>
    <p:sldId id="711" r:id="rId4"/>
    <p:sldId id="714" r:id="rId5"/>
    <p:sldId id="726" r:id="rId6"/>
    <p:sldId id="712" r:id="rId7"/>
    <p:sldId id="713" r:id="rId8"/>
    <p:sldId id="727" r:id="rId9"/>
    <p:sldId id="715" r:id="rId10"/>
    <p:sldId id="716" r:id="rId11"/>
    <p:sldId id="723" r:id="rId12"/>
    <p:sldId id="728" r:id="rId13"/>
    <p:sldId id="729" r:id="rId14"/>
    <p:sldId id="730" r:id="rId15"/>
    <p:sldId id="717" r:id="rId16"/>
    <p:sldId id="718" r:id="rId17"/>
    <p:sldId id="719" r:id="rId18"/>
    <p:sldId id="720" r:id="rId19"/>
    <p:sldId id="731" r:id="rId20"/>
    <p:sldId id="286" r:id="rId21"/>
    <p:sldId id="732" r:id="rId22"/>
    <p:sldId id="734" r:id="rId23"/>
    <p:sldId id="733" r:id="rId24"/>
    <p:sldId id="735" r:id="rId25"/>
    <p:sldId id="736" r:id="rId26"/>
    <p:sldId id="738" r:id="rId27"/>
    <p:sldId id="739" r:id="rId28"/>
    <p:sldId id="740" r:id="rId29"/>
    <p:sldId id="741" r:id="rId30"/>
    <p:sldId id="743" r:id="rId31"/>
    <p:sldId id="742" r:id="rId32"/>
    <p:sldId id="721" r:id="rId33"/>
    <p:sldId id="722" r:id="rId34"/>
    <p:sldId id="702" r:id="rId35"/>
    <p:sldId id="703" r:id="rId36"/>
    <p:sldId id="704" r:id="rId37"/>
    <p:sldId id="705" r:id="rId38"/>
    <p:sldId id="706" r:id="rId39"/>
    <p:sldId id="707" r:id="rId40"/>
    <p:sldId id="708" r:id="rId41"/>
    <p:sldId id="744" r:id="rId42"/>
    <p:sldId id="746" r:id="rId43"/>
    <p:sldId id="747" r:id="rId44"/>
    <p:sldId id="748" r:id="rId45"/>
    <p:sldId id="749" r:id="rId46"/>
    <p:sldId id="751" r:id="rId47"/>
    <p:sldId id="750" r:id="rId48"/>
    <p:sldId id="752" r:id="rId49"/>
    <p:sldId id="709" r:id="rId50"/>
    <p:sldId id="364" r:id="rId51"/>
    <p:sldId id="317" r:id="rId52"/>
    <p:sldId id="318" r:id="rId53"/>
    <p:sldId id="319" r:id="rId54"/>
    <p:sldId id="320" r:id="rId55"/>
    <p:sldId id="321" r:id="rId56"/>
    <p:sldId id="755" r:id="rId57"/>
    <p:sldId id="756" r:id="rId58"/>
    <p:sldId id="757" r:id="rId59"/>
    <p:sldId id="405" r:id="rId60"/>
    <p:sldId id="406" r:id="rId61"/>
    <p:sldId id="312" r:id="rId62"/>
    <p:sldId id="328" r:id="rId63"/>
    <p:sldId id="327" r:id="rId64"/>
    <p:sldId id="753" r:id="rId65"/>
    <p:sldId id="754" r:id="rId66"/>
    <p:sldId id="329" r:id="rId67"/>
    <p:sldId id="340" r:id="rId68"/>
    <p:sldId id="355" r:id="rId69"/>
    <p:sldId id="392" r:id="rId70"/>
    <p:sldId id="696" r:id="rId71"/>
    <p:sldId id="394" r:id="rId72"/>
    <p:sldId id="393" r:id="rId73"/>
    <p:sldId id="724" r:id="rId7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FBD5349-8999-42C1-92A9-0A876572DF0A}" v="115" dt="2025-04-22T14:15:28.5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92" autoAdjust="0"/>
    <p:restoredTop sz="94660"/>
  </p:normalViewPr>
  <p:slideViewPr>
    <p:cSldViewPr snapToGrid="0">
      <p:cViewPr varScale="1">
        <p:scale>
          <a:sx n="74" d="100"/>
          <a:sy n="74" d="100"/>
        </p:scale>
        <p:origin x="989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microsoft.com/office/2015/10/relationships/revisionInfo" Target="revisionInfo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4/22/2025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4/22/2025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4/22/2025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4/22/2025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4/22/2025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4/22/2025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4/22/2025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4/22/2025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4/22/2025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4/22/2025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4/22/2025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4/22/2025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54627" y="1432223"/>
            <a:ext cx="11263746" cy="3035808"/>
          </a:xfrm>
        </p:spPr>
        <p:txBody>
          <a:bodyPr/>
          <a:lstStyle/>
          <a:p>
            <a:r>
              <a:rPr lang="pl-PL" b="1" i="0" dirty="0">
                <a:solidFill>
                  <a:srgbClr val="2D2D2D"/>
                </a:solidFill>
                <a:effectLst/>
              </a:rPr>
              <a:t>PODSTAWY ANATOMII PŁAZÓW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060703" y="4719954"/>
            <a:ext cx="10070593" cy="1878273"/>
          </a:xfrm>
        </p:spPr>
        <p:txBody>
          <a:bodyPr>
            <a:normAutofit/>
          </a:bodyPr>
          <a:lstStyle/>
          <a:p>
            <a:r>
              <a:rPr lang="pl-PL" dirty="0" err="1"/>
              <a:t>lek.wet</a:t>
            </a:r>
            <a:r>
              <a:rPr lang="pl-PL" dirty="0"/>
              <a:t>. Łukasz Skomorucha</a:t>
            </a:r>
          </a:p>
          <a:p>
            <a:r>
              <a:rPr lang="pl-PL" dirty="0"/>
              <a:t>Specjalista chorób zwierząt nieudomowionych</a:t>
            </a:r>
          </a:p>
          <a:p>
            <a:endParaRPr lang="pl-PL" sz="500" dirty="0"/>
          </a:p>
          <a:p>
            <a:r>
              <a:rPr lang="pl-PL" dirty="0"/>
              <a:t>Facebook: Naturalnie w Warszawie, czyli nie samą weterynarią żyje człowiek</a:t>
            </a:r>
          </a:p>
        </p:txBody>
      </p:sp>
    </p:spTree>
    <p:extLst>
      <p:ext uri="{BB962C8B-B14F-4D97-AF65-F5344CB8AC3E}">
        <p14:creationId xmlns:p14="http://schemas.microsoft.com/office/powerpoint/2010/main" val="13797710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CD1035-DB9A-4469-87F9-449B3E5343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pole tekstowe 3">
            <a:extLst>
              <a:ext uri="{FF2B5EF4-FFF2-40B4-BE49-F238E27FC236}">
                <a16:creationId xmlns:a16="http://schemas.microsoft.com/office/drawing/2014/main" id="{52E83BE4-E32B-80AE-BF0F-8E989F2E20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9241" y="1759155"/>
            <a:ext cx="11193517" cy="501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Zwierzę powinno przebywać na rękach najkrócej, jak to tylko możliwe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pl-PL" altLang="pl-PL" sz="4000" dirty="0">
              <a:cs typeface="Arial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Maksymalnie skracamy czas przebywania poza woda gatunków wodnych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pl-PL" altLang="pl-PL" sz="4000" dirty="0">
              <a:cs typeface="Arial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Autotomia! Wiele </a:t>
            </a:r>
            <a:r>
              <a:rPr lang="pl-PL" altLang="pl-PL" sz="4000" dirty="0" err="1">
                <a:cs typeface="Arial" charset="0"/>
              </a:rPr>
              <a:t>Plethodontidae</a:t>
            </a:r>
            <a:r>
              <a:rPr lang="pl-PL" altLang="pl-PL" sz="4000" dirty="0">
                <a:cs typeface="Arial" charset="0"/>
              </a:rPr>
              <a:t>, niektóre </a:t>
            </a:r>
            <a:r>
              <a:rPr lang="pl-PL" altLang="pl-PL" sz="4000" dirty="0" err="1">
                <a:cs typeface="Arial" charset="0"/>
              </a:rPr>
              <a:t>Salamandridae</a:t>
            </a:r>
            <a:endParaRPr lang="pl-PL" altLang="pl-PL" sz="4000" dirty="0">
              <a:cs typeface="Arial" charset="0"/>
            </a:endParaRPr>
          </a:p>
        </p:txBody>
      </p:sp>
      <p:sp>
        <p:nvSpPr>
          <p:cNvPr id="32771" name="Tytuł 1">
            <a:extLst>
              <a:ext uri="{FF2B5EF4-FFF2-40B4-BE49-F238E27FC236}">
                <a16:creationId xmlns:a16="http://schemas.microsoft.com/office/drawing/2014/main" id="{91678A6A-845E-2EAF-C4D6-3DA7AC6F4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49" y="616154"/>
            <a:ext cx="11865935" cy="1143001"/>
          </a:xfrm>
        </p:spPr>
        <p:txBody>
          <a:bodyPr>
            <a:noAutofit/>
          </a:bodyPr>
          <a:lstStyle/>
          <a:p>
            <a:pPr algn="ctr" eaLnBrk="1" hangingPunct="1"/>
            <a:r>
              <a:rPr lang="pl-PL" altLang="pl-PL" sz="7000" b="1" dirty="0">
                <a:latin typeface="Berlin Sans FB Demi" panose="020E0802020502020306" pitchFamily="34" charset="0"/>
              </a:rPr>
              <a:t>BADANIE KLINICZNE</a:t>
            </a:r>
          </a:p>
        </p:txBody>
      </p:sp>
    </p:spTree>
    <p:extLst>
      <p:ext uri="{BB962C8B-B14F-4D97-AF65-F5344CB8AC3E}">
        <p14:creationId xmlns:p14="http://schemas.microsoft.com/office/powerpoint/2010/main" val="13957619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67970C-895A-8EA7-A5BF-8DA2CF813E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pole tekstowe 3">
            <a:extLst>
              <a:ext uri="{FF2B5EF4-FFF2-40B4-BE49-F238E27FC236}">
                <a16:creationId xmlns:a16="http://schemas.microsoft.com/office/drawing/2014/main" id="{D9FEDDAB-7F7C-97D8-5C2C-F6595161E2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9239" y="1385082"/>
            <a:ext cx="11193517" cy="501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Podłużne, śliskie i wijące się gatunki płazów beznogich, ale także </a:t>
            </a:r>
            <a:r>
              <a:rPr lang="pl-PL" altLang="pl-PL" sz="4000" dirty="0" err="1">
                <a:cs typeface="Arial" charset="0"/>
              </a:rPr>
              <a:t>odmieńce</a:t>
            </a:r>
            <a:r>
              <a:rPr lang="pl-PL" altLang="pl-PL" sz="4000" dirty="0">
                <a:cs typeface="Arial" charset="0"/>
              </a:rPr>
              <a:t>, syreny czy </a:t>
            </a:r>
            <a:r>
              <a:rPr lang="pl-PL" altLang="pl-PL" sz="4000" dirty="0" err="1">
                <a:cs typeface="Arial" charset="0"/>
              </a:rPr>
              <a:t>amfiumy</a:t>
            </a:r>
            <a:r>
              <a:rPr lang="pl-PL" altLang="pl-PL" sz="4000" dirty="0">
                <a:cs typeface="Arial" charset="0"/>
              </a:rPr>
              <a:t> można umieścić w przeźroczystych tubach o odpowiedniej średnicy, co umożliwi ich lepszą obserwację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pl-PL" altLang="pl-PL" sz="4000" dirty="0">
              <a:cs typeface="Arial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Do unieruchomienia można wykorzystać wilgotną gąbkę lub flanelowy materiał</a:t>
            </a:r>
          </a:p>
        </p:txBody>
      </p:sp>
      <p:sp>
        <p:nvSpPr>
          <p:cNvPr id="32771" name="Tytuł 1">
            <a:extLst>
              <a:ext uri="{FF2B5EF4-FFF2-40B4-BE49-F238E27FC236}">
                <a16:creationId xmlns:a16="http://schemas.microsoft.com/office/drawing/2014/main" id="{3ADD096A-5EBF-3D55-E427-80CAFF92A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031" y="242081"/>
            <a:ext cx="11865935" cy="1143001"/>
          </a:xfrm>
        </p:spPr>
        <p:txBody>
          <a:bodyPr>
            <a:noAutofit/>
          </a:bodyPr>
          <a:lstStyle/>
          <a:p>
            <a:pPr algn="ctr" eaLnBrk="1" hangingPunct="1"/>
            <a:r>
              <a:rPr lang="pl-PL" altLang="pl-PL" sz="7000" b="1" dirty="0">
                <a:latin typeface="Berlin Sans FB Demi" panose="020E0802020502020306" pitchFamily="34" charset="0"/>
              </a:rPr>
              <a:t>BADANIE KLINICZNE</a:t>
            </a:r>
          </a:p>
        </p:txBody>
      </p:sp>
    </p:spTree>
    <p:extLst>
      <p:ext uri="{BB962C8B-B14F-4D97-AF65-F5344CB8AC3E}">
        <p14:creationId xmlns:p14="http://schemas.microsoft.com/office/powerpoint/2010/main" val="39140076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A3803E-E255-E2CD-D5B8-C2DCBB4789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pole tekstowe 3">
            <a:extLst>
              <a:ext uri="{FF2B5EF4-FFF2-40B4-BE49-F238E27FC236}">
                <a16:creationId xmlns:a16="http://schemas.microsoft.com/office/drawing/2014/main" id="{345FEF56-C7D8-B557-00AB-05882A2F83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9239" y="1385082"/>
            <a:ext cx="11193517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Większe </a:t>
            </a:r>
            <a:r>
              <a:rPr lang="pl-PL" altLang="pl-PL" sz="4000" dirty="0" err="1">
                <a:cs typeface="Arial" charset="0"/>
              </a:rPr>
              <a:t>Anura</a:t>
            </a:r>
            <a:r>
              <a:rPr lang="pl-PL" altLang="pl-PL" sz="4000" dirty="0">
                <a:cs typeface="Arial" charset="0"/>
              </a:rPr>
              <a:t> można unieruchomić chwytem wokół „bioder”, tuż przed odłączeniem się kończyn miednicznych od ciała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pl-PL" altLang="pl-PL" sz="4000" dirty="0">
              <a:cs typeface="Arial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Większe </a:t>
            </a:r>
            <a:r>
              <a:rPr lang="pl-PL" altLang="pl-PL" sz="4000" dirty="0" err="1">
                <a:cs typeface="Arial" charset="0"/>
              </a:rPr>
              <a:t>Caudata</a:t>
            </a:r>
            <a:r>
              <a:rPr lang="pl-PL" altLang="pl-PL" sz="4000" dirty="0">
                <a:cs typeface="Arial" charset="0"/>
              </a:rPr>
              <a:t> unieruchamiamy chwytem za kończynami piersiowymi i miednicznymi, najlepiej robiąc to oburącz</a:t>
            </a:r>
          </a:p>
        </p:txBody>
      </p:sp>
      <p:sp>
        <p:nvSpPr>
          <p:cNvPr id="32771" name="Tytuł 1">
            <a:extLst>
              <a:ext uri="{FF2B5EF4-FFF2-40B4-BE49-F238E27FC236}">
                <a16:creationId xmlns:a16="http://schemas.microsoft.com/office/drawing/2014/main" id="{A4F326B1-B33F-DF99-B9DD-1A8EF99B8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031" y="242081"/>
            <a:ext cx="11865935" cy="1143001"/>
          </a:xfrm>
        </p:spPr>
        <p:txBody>
          <a:bodyPr>
            <a:noAutofit/>
          </a:bodyPr>
          <a:lstStyle/>
          <a:p>
            <a:pPr algn="ctr" eaLnBrk="1" hangingPunct="1"/>
            <a:r>
              <a:rPr lang="pl-PL" altLang="pl-PL" sz="7000" b="1" dirty="0">
                <a:latin typeface="Berlin Sans FB Demi" panose="020E0802020502020306" pitchFamily="34" charset="0"/>
              </a:rPr>
              <a:t>BADANIE KLINICZNE</a:t>
            </a:r>
          </a:p>
        </p:txBody>
      </p:sp>
    </p:spTree>
    <p:extLst>
      <p:ext uri="{BB962C8B-B14F-4D97-AF65-F5344CB8AC3E}">
        <p14:creationId xmlns:p14="http://schemas.microsoft.com/office/powerpoint/2010/main" val="27506469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C317EB-8946-D719-FEFB-9F04887F0E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pole tekstowe 3">
            <a:extLst>
              <a:ext uri="{FF2B5EF4-FFF2-40B4-BE49-F238E27FC236}">
                <a16:creationId xmlns:a16="http://schemas.microsoft.com/office/drawing/2014/main" id="{EB5BCDCF-B747-6744-D7BE-A75BDE416A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9241" y="1475502"/>
            <a:ext cx="11193517" cy="5139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Rozróżnienie płci</a:t>
            </a: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600" dirty="0">
                <a:cs typeface="Arial" charset="0"/>
              </a:rPr>
              <a:t>Czy dymorfizm jest obecny? Jeśli tak, to czy jest obecny przez cały czas?</a:t>
            </a: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600" dirty="0">
                <a:cs typeface="Arial" charset="0"/>
              </a:rPr>
              <a:t>Samce zazwyczaj mniejsze od samic, ale liczne są gatunki, gdzie różnica wielkości między osobnikami obu płci nie istnieje lub jest odwrócona (</a:t>
            </a:r>
            <a:r>
              <a:rPr lang="pl-PL" altLang="pl-PL" sz="3600" i="1" dirty="0" err="1">
                <a:cs typeface="Arial" charset="0"/>
              </a:rPr>
              <a:t>Pyxicephalus</a:t>
            </a:r>
            <a:r>
              <a:rPr lang="pl-PL" altLang="pl-PL" sz="3600" dirty="0">
                <a:cs typeface="Arial" charset="0"/>
              </a:rPr>
              <a:t> </a:t>
            </a:r>
            <a:r>
              <a:rPr lang="pl-PL" altLang="pl-PL" sz="3600" dirty="0" err="1">
                <a:cs typeface="Arial" charset="0"/>
              </a:rPr>
              <a:t>spp</a:t>
            </a:r>
            <a:r>
              <a:rPr lang="pl-PL" altLang="pl-PL" sz="3600" i="1" dirty="0">
                <a:cs typeface="Arial" charset="0"/>
              </a:rPr>
              <a:t>.</a:t>
            </a:r>
            <a:r>
              <a:rPr lang="pl-PL" altLang="pl-PL" sz="3600" dirty="0">
                <a:cs typeface="Arial" charset="0"/>
              </a:rPr>
              <a:t>)</a:t>
            </a: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600" dirty="0">
                <a:cs typeface="Arial" charset="0"/>
              </a:rPr>
              <a:t>Większa błona bębenkowa</a:t>
            </a: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600" dirty="0">
                <a:cs typeface="Arial" charset="0"/>
              </a:rPr>
              <a:t>Rezonatory </a:t>
            </a: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600" dirty="0">
                <a:cs typeface="Arial" charset="0"/>
              </a:rPr>
              <a:t>Okresowo występujące cechy dymorfizmu</a:t>
            </a:r>
            <a:endParaRPr lang="pl-PL" altLang="pl-PL" dirty="0"/>
          </a:p>
        </p:txBody>
      </p:sp>
      <p:sp>
        <p:nvSpPr>
          <p:cNvPr id="32771" name="Tytuł 1">
            <a:extLst>
              <a:ext uri="{FF2B5EF4-FFF2-40B4-BE49-F238E27FC236}">
                <a16:creationId xmlns:a16="http://schemas.microsoft.com/office/drawing/2014/main" id="{129032EE-E448-439C-40FE-C96A96139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49" y="616154"/>
            <a:ext cx="11865935" cy="1143001"/>
          </a:xfrm>
        </p:spPr>
        <p:txBody>
          <a:bodyPr>
            <a:noAutofit/>
          </a:bodyPr>
          <a:lstStyle/>
          <a:p>
            <a:pPr algn="ctr" eaLnBrk="1" hangingPunct="1"/>
            <a:r>
              <a:rPr lang="pl-PL" altLang="pl-PL" sz="7000" b="1" dirty="0">
                <a:latin typeface="Berlin Sans FB Demi" panose="020E0802020502020306" pitchFamily="34" charset="0"/>
              </a:rPr>
              <a:t>BADANIE KLINICZNE</a:t>
            </a:r>
          </a:p>
        </p:txBody>
      </p:sp>
    </p:spTree>
    <p:extLst>
      <p:ext uri="{BB962C8B-B14F-4D97-AF65-F5344CB8AC3E}">
        <p14:creationId xmlns:p14="http://schemas.microsoft.com/office/powerpoint/2010/main" val="30241664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9DA438-78CF-E947-94C7-084DD25069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pole tekstowe 3">
            <a:extLst>
              <a:ext uri="{FF2B5EF4-FFF2-40B4-BE49-F238E27FC236}">
                <a16:creationId xmlns:a16="http://schemas.microsoft.com/office/drawing/2014/main" id="{6F847BE9-704B-70B5-3E80-DE91D7AD3B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9241" y="1943093"/>
            <a:ext cx="11193517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Zmiana barwy w okresie godowym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pl-PL" altLang="pl-PL" sz="1000" dirty="0">
              <a:cs typeface="Arial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Wytworzenie dodatkowych struktur w okresie godowym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pl-PL" altLang="pl-PL" sz="1000" dirty="0">
              <a:cs typeface="Arial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Hipertrofia mięśni kończyn piersiowych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pl-PL" altLang="pl-PL" sz="4000" dirty="0">
              <a:cs typeface="Arial" charset="0"/>
            </a:endParaRP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600" i="1" dirty="0">
                <a:cs typeface="Arial" charset="0"/>
              </a:rPr>
              <a:t>Linea </a:t>
            </a:r>
            <a:r>
              <a:rPr lang="pl-PL" altLang="pl-PL" sz="3600" i="1" dirty="0" err="1">
                <a:cs typeface="Arial" charset="0"/>
              </a:rPr>
              <a:t>masculinea</a:t>
            </a:r>
            <a:r>
              <a:rPr lang="pl-PL" altLang="pl-PL" sz="3600" i="1" dirty="0">
                <a:cs typeface="Arial" charset="0"/>
              </a:rPr>
              <a:t> </a:t>
            </a:r>
            <a:endParaRPr lang="pl-PL" altLang="pl-PL" i="1" dirty="0"/>
          </a:p>
        </p:txBody>
      </p:sp>
      <p:sp>
        <p:nvSpPr>
          <p:cNvPr id="32771" name="Tytuł 1">
            <a:extLst>
              <a:ext uri="{FF2B5EF4-FFF2-40B4-BE49-F238E27FC236}">
                <a16:creationId xmlns:a16="http://schemas.microsoft.com/office/drawing/2014/main" id="{875800C7-8D41-0A22-5897-D83A2A57D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49" y="616154"/>
            <a:ext cx="11865935" cy="1143001"/>
          </a:xfrm>
        </p:spPr>
        <p:txBody>
          <a:bodyPr>
            <a:noAutofit/>
          </a:bodyPr>
          <a:lstStyle/>
          <a:p>
            <a:pPr algn="ctr" eaLnBrk="1" hangingPunct="1"/>
            <a:r>
              <a:rPr lang="pl-PL" altLang="pl-PL" sz="7000" b="1" dirty="0">
                <a:latin typeface="Berlin Sans FB Demi" panose="020E0802020502020306" pitchFamily="34" charset="0"/>
              </a:rPr>
              <a:t>BADANIE KLINICZNE</a:t>
            </a:r>
          </a:p>
        </p:txBody>
      </p:sp>
    </p:spTree>
    <p:extLst>
      <p:ext uri="{BB962C8B-B14F-4D97-AF65-F5344CB8AC3E}">
        <p14:creationId xmlns:p14="http://schemas.microsoft.com/office/powerpoint/2010/main" val="9395848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A72EBB-C272-47F2-F094-02C5C6A26D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pole tekstowe 3">
            <a:extLst>
              <a:ext uri="{FF2B5EF4-FFF2-40B4-BE49-F238E27FC236}">
                <a16:creationId xmlns:a16="http://schemas.microsoft.com/office/drawing/2014/main" id="{6FBFF5F6-B223-D34D-EC22-67F1E76D2B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9241" y="1943093"/>
            <a:ext cx="11193517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Ocena skóry</a:t>
            </a: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600" dirty="0">
                <a:cs typeface="Arial" charset="0"/>
              </a:rPr>
              <a:t>Tekstura</a:t>
            </a: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600" dirty="0">
                <a:cs typeface="Arial" charset="0"/>
              </a:rPr>
              <a:t>Kolor</a:t>
            </a: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600" dirty="0">
                <a:cs typeface="Arial" charset="0"/>
              </a:rPr>
              <a:t>Produkcja śluzu</a:t>
            </a: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600" dirty="0">
                <a:cs typeface="Arial" charset="0"/>
              </a:rPr>
              <a:t>Przebarwienia / przekrwienia</a:t>
            </a: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600" dirty="0">
                <a:cs typeface="Arial" charset="0"/>
              </a:rPr>
              <a:t>Rany</a:t>
            </a: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600" dirty="0">
                <a:cs typeface="Arial" charset="0"/>
              </a:rPr>
              <a:t>Stopień nawodnienia</a:t>
            </a:r>
            <a:endParaRPr lang="pl-PL" altLang="pl-PL" dirty="0"/>
          </a:p>
        </p:txBody>
      </p:sp>
      <p:sp>
        <p:nvSpPr>
          <p:cNvPr id="32771" name="Tytuł 1">
            <a:extLst>
              <a:ext uri="{FF2B5EF4-FFF2-40B4-BE49-F238E27FC236}">
                <a16:creationId xmlns:a16="http://schemas.microsoft.com/office/drawing/2014/main" id="{E7B42AB7-11AC-5A0E-0244-A6E4D672A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49" y="616154"/>
            <a:ext cx="11865935" cy="1143001"/>
          </a:xfrm>
        </p:spPr>
        <p:txBody>
          <a:bodyPr>
            <a:noAutofit/>
          </a:bodyPr>
          <a:lstStyle/>
          <a:p>
            <a:pPr algn="ctr" eaLnBrk="1" hangingPunct="1"/>
            <a:r>
              <a:rPr lang="pl-PL" altLang="pl-PL" sz="7000" b="1" dirty="0">
                <a:latin typeface="Berlin Sans FB Demi" panose="020E0802020502020306" pitchFamily="34" charset="0"/>
              </a:rPr>
              <a:t>BADANIE KLINICZNE</a:t>
            </a:r>
          </a:p>
        </p:txBody>
      </p:sp>
    </p:spTree>
    <p:extLst>
      <p:ext uri="{BB962C8B-B14F-4D97-AF65-F5344CB8AC3E}">
        <p14:creationId xmlns:p14="http://schemas.microsoft.com/office/powerpoint/2010/main" val="16667027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4D47C1-2BB6-F49E-194B-FC931D8014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pole tekstowe 3">
            <a:extLst>
              <a:ext uri="{FF2B5EF4-FFF2-40B4-BE49-F238E27FC236}">
                <a16:creationId xmlns:a16="http://schemas.microsoft.com/office/drawing/2014/main" id="{34AB3B09-F0E4-1815-0E83-8CE866441F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837" y="1943093"/>
            <a:ext cx="11865935" cy="477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Ocena okolicy nozdrzy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Ocena okolicy jamy ustnej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Ocena wnętrza jamy ustnej</a:t>
            </a: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600" dirty="0">
                <a:cs typeface="Arial" charset="0"/>
              </a:rPr>
              <a:t>Otwierać ostrożnie, np. za pomocą starej karty kredytowej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Ocena oczu:</a:t>
            </a: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600" dirty="0">
                <a:cs typeface="Arial" charset="0"/>
              </a:rPr>
              <a:t>Przezierność rogówki</a:t>
            </a: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600" dirty="0">
                <a:cs typeface="Arial" charset="0"/>
              </a:rPr>
              <a:t>Odruch rogówkowy</a:t>
            </a: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600" dirty="0">
                <a:cs typeface="Arial" charset="0"/>
              </a:rPr>
              <a:t>Odruch źrenicowy</a:t>
            </a:r>
          </a:p>
        </p:txBody>
      </p:sp>
      <p:sp>
        <p:nvSpPr>
          <p:cNvPr id="32771" name="Tytuł 1">
            <a:extLst>
              <a:ext uri="{FF2B5EF4-FFF2-40B4-BE49-F238E27FC236}">
                <a16:creationId xmlns:a16="http://schemas.microsoft.com/office/drawing/2014/main" id="{C9C0BA1B-F131-379A-8DF1-9DAB7E2FA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49" y="616154"/>
            <a:ext cx="11865935" cy="1143001"/>
          </a:xfrm>
        </p:spPr>
        <p:txBody>
          <a:bodyPr>
            <a:noAutofit/>
          </a:bodyPr>
          <a:lstStyle/>
          <a:p>
            <a:pPr algn="ctr" eaLnBrk="1" hangingPunct="1"/>
            <a:r>
              <a:rPr lang="pl-PL" altLang="pl-PL" sz="7000" b="1" dirty="0">
                <a:latin typeface="Berlin Sans FB Demi" panose="020E0802020502020306" pitchFamily="34" charset="0"/>
              </a:rPr>
              <a:t>BADANIE KLINICZNE</a:t>
            </a:r>
          </a:p>
        </p:txBody>
      </p:sp>
    </p:spTree>
    <p:extLst>
      <p:ext uri="{BB962C8B-B14F-4D97-AF65-F5344CB8AC3E}">
        <p14:creationId xmlns:p14="http://schemas.microsoft.com/office/powerpoint/2010/main" val="34146795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2AD40A-00FD-4F3F-AA79-F1906E1DB1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pole tekstowe 3">
            <a:extLst>
              <a:ext uri="{FF2B5EF4-FFF2-40B4-BE49-F238E27FC236}">
                <a16:creationId xmlns:a16="http://schemas.microsoft.com/office/drawing/2014/main" id="{84C44001-1BF1-AE0D-3BFB-5EE8946682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9241" y="1943093"/>
            <a:ext cx="11193517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Omacywanie jamy ciała może być utrudnione ze względu na odruch nadymania się niektórych gatunków jako elementu mechanizmu obronnego</a:t>
            </a:r>
          </a:p>
        </p:txBody>
      </p:sp>
      <p:sp>
        <p:nvSpPr>
          <p:cNvPr id="32771" name="Tytuł 1">
            <a:extLst>
              <a:ext uri="{FF2B5EF4-FFF2-40B4-BE49-F238E27FC236}">
                <a16:creationId xmlns:a16="http://schemas.microsoft.com/office/drawing/2014/main" id="{31F1FDE5-1603-78EF-1738-634BCDE42E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49" y="616154"/>
            <a:ext cx="11865935" cy="1143001"/>
          </a:xfrm>
        </p:spPr>
        <p:txBody>
          <a:bodyPr>
            <a:noAutofit/>
          </a:bodyPr>
          <a:lstStyle/>
          <a:p>
            <a:pPr algn="ctr" eaLnBrk="1" hangingPunct="1"/>
            <a:r>
              <a:rPr lang="pl-PL" altLang="pl-PL" sz="7000" b="1" dirty="0">
                <a:latin typeface="Berlin Sans FB Demi" panose="020E0802020502020306" pitchFamily="34" charset="0"/>
              </a:rPr>
              <a:t>BADANIE KLINICZNE</a:t>
            </a:r>
          </a:p>
        </p:txBody>
      </p:sp>
    </p:spTree>
    <p:extLst>
      <p:ext uri="{BB962C8B-B14F-4D97-AF65-F5344CB8AC3E}">
        <p14:creationId xmlns:p14="http://schemas.microsoft.com/office/powerpoint/2010/main" val="40805378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A563EE-AFD6-240F-CD7C-56A692D8B0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pole tekstowe 3">
            <a:extLst>
              <a:ext uri="{FF2B5EF4-FFF2-40B4-BE49-F238E27FC236}">
                <a16:creationId xmlns:a16="http://schemas.microsoft.com/office/drawing/2014/main" id="{46B2E4B4-E473-1761-2B20-93778B4EE9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9241" y="1943093"/>
            <a:ext cx="11193517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Sprawdzanie czucia w kończynach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Odruch naprawczy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Odruch rogówkowy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Odruch źrenicowy</a:t>
            </a:r>
          </a:p>
        </p:txBody>
      </p:sp>
      <p:sp>
        <p:nvSpPr>
          <p:cNvPr id="32771" name="Tytuł 1">
            <a:extLst>
              <a:ext uri="{FF2B5EF4-FFF2-40B4-BE49-F238E27FC236}">
                <a16:creationId xmlns:a16="http://schemas.microsoft.com/office/drawing/2014/main" id="{C600197E-0EF3-7688-E058-4BC63C340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49" y="616154"/>
            <a:ext cx="11865935" cy="1143001"/>
          </a:xfrm>
        </p:spPr>
        <p:txBody>
          <a:bodyPr>
            <a:noAutofit/>
          </a:bodyPr>
          <a:lstStyle/>
          <a:p>
            <a:pPr algn="ctr" eaLnBrk="1" hangingPunct="1"/>
            <a:r>
              <a:rPr lang="pl-PL" altLang="pl-PL" sz="7000" b="1" dirty="0">
                <a:latin typeface="Berlin Sans FB Demi" panose="020E0802020502020306" pitchFamily="34" charset="0"/>
              </a:rPr>
              <a:t>BADANIE KLINICZNE</a:t>
            </a:r>
          </a:p>
        </p:txBody>
      </p:sp>
    </p:spTree>
    <p:extLst>
      <p:ext uri="{BB962C8B-B14F-4D97-AF65-F5344CB8AC3E}">
        <p14:creationId xmlns:p14="http://schemas.microsoft.com/office/powerpoint/2010/main" val="25754224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2AF704-02D5-7D76-696E-25DBFCB175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pole tekstowe 3">
            <a:extLst>
              <a:ext uri="{FF2B5EF4-FFF2-40B4-BE49-F238E27FC236}">
                <a16:creationId xmlns:a16="http://schemas.microsoft.com/office/drawing/2014/main" id="{4E20A737-FAAE-34C2-05F7-D618345290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9241" y="1943093"/>
            <a:ext cx="11193517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Pracę serca można ocenić dzięki sondzie dopplerowskie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pl-PL" altLang="pl-PL" sz="4000" dirty="0">
              <a:cs typeface="Arial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Osłuchiwanie jest niepraktyczne – małe rozmiary, ryzyko uszkodzenia skóry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pl-PL" altLang="pl-PL" sz="4000" dirty="0">
              <a:cs typeface="Arial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MASA CIAŁA!</a:t>
            </a:r>
          </a:p>
        </p:txBody>
      </p:sp>
      <p:sp>
        <p:nvSpPr>
          <p:cNvPr id="32771" name="Tytuł 1">
            <a:extLst>
              <a:ext uri="{FF2B5EF4-FFF2-40B4-BE49-F238E27FC236}">
                <a16:creationId xmlns:a16="http://schemas.microsoft.com/office/drawing/2014/main" id="{552584EB-7108-E015-C222-571FFC48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49" y="616154"/>
            <a:ext cx="11865935" cy="1143001"/>
          </a:xfrm>
        </p:spPr>
        <p:txBody>
          <a:bodyPr>
            <a:noAutofit/>
          </a:bodyPr>
          <a:lstStyle/>
          <a:p>
            <a:pPr algn="ctr" eaLnBrk="1" hangingPunct="1"/>
            <a:r>
              <a:rPr lang="pl-PL" altLang="pl-PL" sz="7000" b="1" dirty="0">
                <a:latin typeface="Berlin Sans FB Demi" panose="020E0802020502020306" pitchFamily="34" charset="0"/>
              </a:rPr>
              <a:t>BADANIE KLINICZNE</a:t>
            </a:r>
          </a:p>
        </p:txBody>
      </p:sp>
    </p:spTree>
    <p:extLst>
      <p:ext uri="{BB962C8B-B14F-4D97-AF65-F5344CB8AC3E}">
        <p14:creationId xmlns:p14="http://schemas.microsoft.com/office/powerpoint/2010/main" val="2098373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PRZYCHODZI ŻABA DO LEKARZA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060703" y="4719954"/>
            <a:ext cx="10070593" cy="2234102"/>
          </a:xfrm>
        </p:spPr>
        <p:txBody>
          <a:bodyPr>
            <a:normAutofit/>
          </a:bodyPr>
          <a:lstStyle/>
          <a:p>
            <a:r>
              <a:rPr lang="pl-PL" dirty="0" err="1"/>
              <a:t>lek.wet</a:t>
            </a:r>
            <a:r>
              <a:rPr lang="pl-PL" dirty="0"/>
              <a:t>. Łukasz Skomorucha</a:t>
            </a:r>
          </a:p>
          <a:p>
            <a:r>
              <a:rPr lang="pl-PL" dirty="0"/>
              <a:t>Specjalista chorób zwierząt nieudomowionych</a:t>
            </a:r>
          </a:p>
          <a:p>
            <a:endParaRPr lang="pl-PL" sz="500" dirty="0"/>
          </a:p>
          <a:p>
            <a:r>
              <a:rPr lang="pl-PL" dirty="0"/>
              <a:t>Facebook: Naturalnie w Warszawie, czyli nie samą weterynarią żyje człowiek</a:t>
            </a:r>
          </a:p>
        </p:txBody>
      </p:sp>
    </p:spTree>
    <p:extLst>
      <p:ext uri="{BB962C8B-B14F-4D97-AF65-F5344CB8AC3E}">
        <p14:creationId xmlns:p14="http://schemas.microsoft.com/office/powerpoint/2010/main" val="27076895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Traszka zwyczajna</a:t>
            </a:r>
            <a:br>
              <a:rPr lang="pl-PL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pl-PL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lissotriton</a:t>
            </a:r>
            <a:r>
              <a:rPr lang="pl-PL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pl-PL" sz="4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vulgaris</a:t>
            </a:r>
            <a:r>
              <a:rPr lang="pl-PL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215369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CE550E-E0A2-B319-7382-9A5F845900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pole tekstowe 3">
            <a:extLst>
              <a:ext uri="{FF2B5EF4-FFF2-40B4-BE49-F238E27FC236}">
                <a16:creationId xmlns:a16="http://schemas.microsoft.com/office/drawing/2014/main" id="{5CC632B2-BA3D-A169-4CE1-89A023B608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9241" y="1943093"/>
            <a:ext cx="11193517" cy="3662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Antykoagulantem z wyboru jest heparyna litowa</a:t>
            </a: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pl-PL" altLang="pl-PL" sz="3600" dirty="0">
              <a:cs typeface="Arial" charset="0"/>
            </a:endParaRP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600" dirty="0">
                <a:cs typeface="Arial" charset="0"/>
              </a:rPr>
              <a:t>EDTA powoduje lizę erytrocytów u większości płazów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pl-PL" altLang="pl-PL" sz="4000" dirty="0">
              <a:cs typeface="Arial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Miejsce wkłucia zdezynfekować sterylną NaCl lub rozcieńczoną </a:t>
            </a:r>
            <a:r>
              <a:rPr lang="pl-PL" altLang="pl-PL" sz="4000" dirty="0" err="1">
                <a:cs typeface="Arial" charset="0"/>
              </a:rPr>
              <a:t>chlorheksydyną</a:t>
            </a:r>
            <a:r>
              <a:rPr lang="pl-PL" altLang="pl-PL" sz="4000" dirty="0">
                <a:cs typeface="Arial" charset="0"/>
              </a:rPr>
              <a:t> (1:40)</a:t>
            </a:r>
            <a:endParaRPr lang="pl-PL" altLang="pl-PL" dirty="0"/>
          </a:p>
        </p:txBody>
      </p:sp>
      <p:sp>
        <p:nvSpPr>
          <p:cNvPr id="32771" name="Tytuł 1">
            <a:extLst>
              <a:ext uri="{FF2B5EF4-FFF2-40B4-BE49-F238E27FC236}">
                <a16:creationId xmlns:a16="http://schemas.microsoft.com/office/drawing/2014/main" id="{F0E00E78-A165-52DC-3E6F-C36A9473C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49" y="616154"/>
            <a:ext cx="11865935" cy="1143001"/>
          </a:xfrm>
        </p:spPr>
        <p:txBody>
          <a:bodyPr>
            <a:noAutofit/>
          </a:bodyPr>
          <a:lstStyle/>
          <a:p>
            <a:pPr algn="ctr" eaLnBrk="1" hangingPunct="1"/>
            <a:r>
              <a:rPr lang="pl-PL" altLang="pl-PL" sz="7000" b="1" dirty="0">
                <a:latin typeface="Berlin Sans FB Demi" panose="020E0802020502020306" pitchFamily="34" charset="0"/>
              </a:rPr>
              <a:t>BADANIE KRWI</a:t>
            </a:r>
          </a:p>
        </p:txBody>
      </p:sp>
    </p:spTree>
    <p:extLst>
      <p:ext uri="{BB962C8B-B14F-4D97-AF65-F5344CB8AC3E}">
        <p14:creationId xmlns:p14="http://schemas.microsoft.com/office/powerpoint/2010/main" val="19359289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E4B423-021A-CE28-AB98-4F09ED2B55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pole tekstowe 3">
            <a:extLst>
              <a:ext uri="{FF2B5EF4-FFF2-40B4-BE49-F238E27FC236}">
                <a16:creationId xmlns:a16="http://schemas.microsoft.com/office/drawing/2014/main" id="{ADFA3AAF-EF0D-C70F-B0DF-ACEB296CE6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9241" y="1943093"/>
            <a:ext cx="11193517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Bezpieczna objętość pobranej krwi to 1% ogólnej masy ciała zwierzęcia zdrowego lub 0,5% masy ciała zwierzęcia z widocznymi oznakami wyniszczenia</a:t>
            </a:r>
            <a:endParaRPr lang="pl-PL" altLang="pl-PL" dirty="0"/>
          </a:p>
        </p:txBody>
      </p:sp>
      <p:sp>
        <p:nvSpPr>
          <p:cNvPr id="32771" name="Tytuł 1">
            <a:extLst>
              <a:ext uri="{FF2B5EF4-FFF2-40B4-BE49-F238E27FC236}">
                <a16:creationId xmlns:a16="http://schemas.microsoft.com/office/drawing/2014/main" id="{CA1AED7D-6058-B70B-5ADD-976A61F99E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49" y="616154"/>
            <a:ext cx="11865935" cy="1143001"/>
          </a:xfrm>
        </p:spPr>
        <p:txBody>
          <a:bodyPr>
            <a:noAutofit/>
          </a:bodyPr>
          <a:lstStyle/>
          <a:p>
            <a:pPr algn="ctr" eaLnBrk="1" hangingPunct="1"/>
            <a:r>
              <a:rPr lang="pl-PL" altLang="pl-PL" sz="7000" b="1" dirty="0">
                <a:latin typeface="Berlin Sans FB Demi" panose="020E0802020502020306" pitchFamily="34" charset="0"/>
              </a:rPr>
              <a:t>BADANIE KRWI</a:t>
            </a:r>
          </a:p>
        </p:txBody>
      </p:sp>
    </p:spTree>
    <p:extLst>
      <p:ext uri="{BB962C8B-B14F-4D97-AF65-F5344CB8AC3E}">
        <p14:creationId xmlns:p14="http://schemas.microsoft.com/office/powerpoint/2010/main" val="1434673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16307D-683C-BAD9-7E76-214A56940B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pole tekstowe 3">
            <a:extLst>
              <a:ext uri="{FF2B5EF4-FFF2-40B4-BE49-F238E27FC236}">
                <a16:creationId xmlns:a16="http://schemas.microsoft.com/office/drawing/2014/main" id="{913FDE29-9FF4-F41A-F123-30FC31EBCF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9241" y="1943093"/>
            <a:ext cx="11193517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Miejsca pobrania krwi:</a:t>
            </a: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pl-PL" altLang="pl-PL" sz="3600" dirty="0">
              <a:cs typeface="Arial" charset="0"/>
            </a:endParaRP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600" dirty="0" err="1">
                <a:cs typeface="Arial" charset="0"/>
              </a:rPr>
              <a:t>Anura</a:t>
            </a:r>
            <a:r>
              <a:rPr lang="pl-PL" altLang="pl-PL" sz="3600" dirty="0">
                <a:cs typeface="Arial" charset="0"/>
              </a:rPr>
              <a:t> – żyła pośrodkowa brzuszna</a:t>
            </a:r>
          </a:p>
          <a:p>
            <a:pPr marL="1371600" lvl="3" indent="0" eaLnBrk="1" hangingPunct="1">
              <a:spcBef>
                <a:spcPct val="0"/>
              </a:spcBef>
              <a:buNone/>
              <a:defRPr/>
            </a:pPr>
            <a:r>
              <a:rPr lang="pl-PL" altLang="pl-PL" sz="2800" dirty="0">
                <a:cs typeface="Arial" charset="0"/>
              </a:rPr>
              <a:t>	   –  </a:t>
            </a:r>
            <a:r>
              <a:rPr lang="pl-PL" altLang="pl-PL" sz="3600" dirty="0" err="1">
                <a:cs typeface="Arial" charset="0"/>
              </a:rPr>
              <a:t>kardiocenteza</a:t>
            </a:r>
            <a:r>
              <a:rPr lang="pl-PL" altLang="pl-PL" sz="2800" dirty="0">
                <a:cs typeface="Arial" charset="0"/>
              </a:rPr>
              <a:t> </a:t>
            </a: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600" dirty="0" err="1">
                <a:cs typeface="Arial" charset="0"/>
              </a:rPr>
              <a:t>Caudata</a:t>
            </a:r>
            <a:r>
              <a:rPr lang="pl-PL" altLang="pl-PL" sz="3600" dirty="0">
                <a:cs typeface="Arial" charset="0"/>
              </a:rPr>
              <a:t> – żyła </a:t>
            </a:r>
            <a:r>
              <a:rPr lang="pl-PL" altLang="pl-PL" sz="3600" dirty="0" err="1">
                <a:cs typeface="Arial" charset="0"/>
              </a:rPr>
              <a:t>dobrzuszna</a:t>
            </a:r>
            <a:r>
              <a:rPr lang="pl-PL" altLang="pl-PL" sz="3600" dirty="0">
                <a:cs typeface="Arial" charset="0"/>
              </a:rPr>
              <a:t> ogona (dogłowowa 1/3 długości ogona, dojście boczne)</a:t>
            </a:r>
          </a:p>
          <a:p>
            <a:pPr marL="457200" lvl="1" indent="0" eaLnBrk="1" hangingPunct="1">
              <a:spcBef>
                <a:spcPct val="0"/>
              </a:spcBef>
              <a:buNone/>
              <a:defRPr/>
            </a:pPr>
            <a:r>
              <a:rPr lang="pl-PL" altLang="pl-PL" sz="3600" dirty="0">
                <a:cs typeface="Arial" charset="0"/>
              </a:rPr>
              <a:t>				</a:t>
            </a:r>
            <a:r>
              <a:rPr lang="pl-PL" altLang="pl-PL" sz="2800" dirty="0">
                <a:cs typeface="Arial" charset="0"/>
              </a:rPr>
              <a:t> –  </a:t>
            </a:r>
            <a:r>
              <a:rPr lang="pl-PL" altLang="pl-PL" sz="3600" dirty="0" err="1">
                <a:cs typeface="Arial" charset="0"/>
              </a:rPr>
              <a:t>kardiocenteza</a:t>
            </a:r>
            <a:endParaRPr lang="pl-PL" altLang="pl-PL" dirty="0"/>
          </a:p>
        </p:txBody>
      </p:sp>
      <p:sp>
        <p:nvSpPr>
          <p:cNvPr id="32771" name="Tytuł 1">
            <a:extLst>
              <a:ext uri="{FF2B5EF4-FFF2-40B4-BE49-F238E27FC236}">
                <a16:creationId xmlns:a16="http://schemas.microsoft.com/office/drawing/2014/main" id="{D79FEB0B-5ED2-2C30-EE46-B45B8485C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49" y="616154"/>
            <a:ext cx="11865935" cy="1143001"/>
          </a:xfrm>
        </p:spPr>
        <p:txBody>
          <a:bodyPr>
            <a:noAutofit/>
          </a:bodyPr>
          <a:lstStyle/>
          <a:p>
            <a:pPr algn="ctr" eaLnBrk="1" hangingPunct="1"/>
            <a:r>
              <a:rPr lang="pl-PL" altLang="pl-PL" sz="7000" b="1" dirty="0">
                <a:latin typeface="Berlin Sans FB Demi" panose="020E0802020502020306" pitchFamily="34" charset="0"/>
              </a:rPr>
              <a:t>BADANIE KRWI</a:t>
            </a:r>
          </a:p>
        </p:txBody>
      </p:sp>
    </p:spTree>
    <p:extLst>
      <p:ext uri="{BB962C8B-B14F-4D97-AF65-F5344CB8AC3E}">
        <p14:creationId xmlns:p14="http://schemas.microsoft.com/office/powerpoint/2010/main" val="16093934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626758-D069-B91D-2A13-631E035752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pole tekstowe 3">
            <a:extLst>
              <a:ext uri="{FF2B5EF4-FFF2-40B4-BE49-F238E27FC236}">
                <a16:creationId xmlns:a16="http://schemas.microsoft.com/office/drawing/2014/main" id="{907CA539-1E17-A118-2494-F2278EEAF0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9241" y="1943093"/>
            <a:ext cx="11193517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Rozmaz bezpośredni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pl-PL" altLang="pl-PL" sz="4000" dirty="0">
              <a:cs typeface="Arial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Flotacja</a:t>
            </a:r>
          </a:p>
        </p:txBody>
      </p:sp>
      <p:sp>
        <p:nvSpPr>
          <p:cNvPr id="32771" name="Tytuł 1">
            <a:extLst>
              <a:ext uri="{FF2B5EF4-FFF2-40B4-BE49-F238E27FC236}">
                <a16:creationId xmlns:a16="http://schemas.microsoft.com/office/drawing/2014/main" id="{40A0387D-8A56-A64C-7B05-40BA4DBD0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49" y="616154"/>
            <a:ext cx="11865935" cy="1143001"/>
          </a:xfrm>
        </p:spPr>
        <p:txBody>
          <a:bodyPr>
            <a:noAutofit/>
          </a:bodyPr>
          <a:lstStyle/>
          <a:p>
            <a:pPr algn="ctr" eaLnBrk="1" hangingPunct="1"/>
            <a:r>
              <a:rPr lang="pl-PL" altLang="pl-PL" sz="7000" b="1" dirty="0">
                <a:latin typeface="Berlin Sans FB Demi" panose="020E0802020502020306" pitchFamily="34" charset="0"/>
              </a:rPr>
              <a:t>BADANIE KAŁU</a:t>
            </a:r>
          </a:p>
        </p:txBody>
      </p:sp>
    </p:spTree>
    <p:extLst>
      <p:ext uri="{BB962C8B-B14F-4D97-AF65-F5344CB8AC3E}">
        <p14:creationId xmlns:p14="http://schemas.microsoft.com/office/powerpoint/2010/main" val="41179783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73EF38-ACB5-A406-74F5-B8F34A5292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pole tekstowe 3">
            <a:extLst>
              <a:ext uri="{FF2B5EF4-FFF2-40B4-BE49-F238E27FC236}">
                <a16:creationId xmlns:a16="http://schemas.microsoft.com/office/drawing/2014/main" id="{DC061AD1-957E-4FD2-FF20-5FF2CAEB4A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9241" y="2150911"/>
            <a:ext cx="11193517" cy="4478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Wymazy ze skóry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pl-PL" altLang="pl-PL" sz="1500" dirty="0">
              <a:cs typeface="Arial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Zeskrobiny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pl-PL" altLang="pl-PL" sz="1500" dirty="0">
              <a:cs typeface="Arial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Preparaty odciskowe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pl-PL" altLang="pl-PL" sz="1500" dirty="0">
              <a:cs typeface="Arial" charset="0"/>
            </a:endParaRPr>
          </a:p>
          <a:p>
            <a:pPr marL="0" indent="0" eaLnBrk="1" hangingPunct="1">
              <a:spcBef>
                <a:spcPct val="0"/>
              </a:spcBef>
              <a:buNone/>
              <a:defRPr/>
            </a:pPr>
            <a:r>
              <a:rPr lang="pl-PL" altLang="pl-PL" sz="4000" dirty="0">
                <a:cs typeface="Arial" charset="0"/>
              </a:rPr>
              <a:t>		Kropla płynu </a:t>
            </a:r>
            <a:r>
              <a:rPr lang="pl-PL" altLang="pl-PL" sz="4000" dirty="0" err="1">
                <a:cs typeface="Arial" charset="0"/>
              </a:rPr>
              <a:t>Lugola</a:t>
            </a:r>
            <a:r>
              <a:rPr lang="pl-PL" altLang="pl-PL" sz="4000" dirty="0">
                <a:cs typeface="Arial" charset="0"/>
              </a:rPr>
              <a:t> lub </a:t>
            </a:r>
            <a:r>
              <a:rPr lang="pl-PL" altLang="pl-PL" sz="4000" dirty="0" err="1">
                <a:cs typeface="Arial" charset="0"/>
              </a:rPr>
              <a:t>laktofenolowego</a:t>
            </a:r>
            <a:r>
              <a:rPr lang="pl-PL" altLang="pl-PL" sz="4000" dirty="0">
                <a:cs typeface="Arial" charset="0"/>
              </a:rPr>
              <a:t> roztworu błękitu anilinowego pomaga w wizualizacji ewentualnie obecnych strzępek</a:t>
            </a:r>
          </a:p>
        </p:txBody>
      </p:sp>
      <p:sp>
        <p:nvSpPr>
          <p:cNvPr id="32771" name="Tytuł 1">
            <a:extLst>
              <a:ext uri="{FF2B5EF4-FFF2-40B4-BE49-F238E27FC236}">
                <a16:creationId xmlns:a16="http://schemas.microsoft.com/office/drawing/2014/main" id="{A80C31EB-C246-DD53-2E0C-5A05AE4AE1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49" y="616154"/>
            <a:ext cx="11865935" cy="1143001"/>
          </a:xfrm>
        </p:spPr>
        <p:txBody>
          <a:bodyPr>
            <a:noAutofit/>
          </a:bodyPr>
          <a:lstStyle/>
          <a:p>
            <a:pPr algn="ctr" eaLnBrk="1" hangingPunct="1"/>
            <a:r>
              <a:rPr lang="pl-PL" altLang="pl-PL" sz="7000" b="1" dirty="0">
                <a:latin typeface="Berlin Sans FB Demi" panose="020E0802020502020306" pitchFamily="34" charset="0"/>
              </a:rPr>
              <a:t>MATERIAŁ DERMATOLOGICZNY</a:t>
            </a:r>
          </a:p>
        </p:txBody>
      </p:sp>
    </p:spTree>
    <p:extLst>
      <p:ext uri="{BB962C8B-B14F-4D97-AF65-F5344CB8AC3E}">
        <p14:creationId xmlns:p14="http://schemas.microsoft.com/office/powerpoint/2010/main" val="29497965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E47164-580E-CA7D-E437-3ADE5E2E01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pole tekstowe 3">
            <a:extLst>
              <a:ext uri="{FF2B5EF4-FFF2-40B4-BE49-F238E27FC236}">
                <a16:creationId xmlns:a16="http://schemas.microsoft.com/office/drawing/2014/main" id="{53CED7ED-7A2F-D9B5-873C-0262D6D1C2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857" y="1641756"/>
            <a:ext cx="11193517" cy="50013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Najprostsza i często w zupełności wystarczająca metoda to umieszczenie zwierzęcia w odpowiednim roztworze płynów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pl-PL" altLang="pl-PL" sz="1500" dirty="0">
              <a:cs typeface="Arial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Drogi podania </a:t>
            </a:r>
            <a:r>
              <a:rPr lang="pl-PL" altLang="pl-PL" sz="4000" dirty="0" err="1">
                <a:cs typeface="Arial" charset="0"/>
              </a:rPr>
              <a:t>injekcyjnego</a:t>
            </a:r>
            <a:r>
              <a:rPr lang="pl-PL" altLang="pl-PL" sz="4000" dirty="0">
                <a:cs typeface="Arial" charset="0"/>
              </a:rPr>
              <a:t>:</a:t>
            </a: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600" dirty="0">
                <a:cs typeface="Arial" charset="0"/>
              </a:rPr>
              <a:t>Grzbietowy worek limfatyczny</a:t>
            </a: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600" dirty="0">
                <a:cs typeface="Arial" charset="0"/>
              </a:rPr>
              <a:t>Dootrzewnowo z dojścia </a:t>
            </a:r>
            <a:r>
              <a:rPr lang="pl-PL" altLang="pl-PL" sz="3600" dirty="0" err="1">
                <a:cs typeface="Arial" charset="0"/>
              </a:rPr>
              <a:t>boczno</a:t>
            </a:r>
            <a:r>
              <a:rPr lang="pl-PL" altLang="pl-PL" sz="3600" dirty="0">
                <a:cs typeface="Arial" charset="0"/>
              </a:rPr>
              <a:t>-doogonowego</a:t>
            </a: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600" dirty="0">
                <a:cs typeface="Arial" charset="0"/>
              </a:rPr>
              <a:t>Dożylnie (żyła pośrodkowa </a:t>
            </a:r>
            <a:r>
              <a:rPr lang="pl-PL" altLang="pl-PL" sz="3600" dirty="0" err="1">
                <a:cs typeface="Arial" charset="0"/>
              </a:rPr>
              <a:t>dobrzuszna</a:t>
            </a:r>
            <a:r>
              <a:rPr lang="pl-PL" altLang="pl-PL" sz="3600" dirty="0">
                <a:cs typeface="Arial" charset="0"/>
              </a:rPr>
              <a:t>)</a:t>
            </a: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600" dirty="0" err="1">
                <a:cs typeface="Arial" charset="0"/>
              </a:rPr>
              <a:t>Doszpikowa</a:t>
            </a:r>
            <a:r>
              <a:rPr lang="pl-PL" altLang="pl-PL" sz="3600" dirty="0">
                <a:cs typeface="Arial" charset="0"/>
              </a:rPr>
              <a:t> (kość piszczelowo-strzałkowa lub udowa)</a:t>
            </a:r>
          </a:p>
        </p:txBody>
      </p:sp>
      <p:sp>
        <p:nvSpPr>
          <p:cNvPr id="32771" name="Tytuł 1">
            <a:extLst>
              <a:ext uri="{FF2B5EF4-FFF2-40B4-BE49-F238E27FC236}">
                <a16:creationId xmlns:a16="http://schemas.microsoft.com/office/drawing/2014/main" id="{4AF33DA3-3603-00D5-AC7C-05721929B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49" y="616154"/>
            <a:ext cx="11865935" cy="1143001"/>
          </a:xfrm>
        </p:spPr>
        <p:txBody>
          <a:bodyPr>
            <a:noAutofit/>
          </a:bodyPr>
          <a:lstStyle/>
          <a:p>
            <a:pPr algn="ctr" eaLnBrk="1" hangingPunct="1"/>
            <a:r>
              <a:rPr lang="pl-PL" altLang="pl-PL" sz="7000" b="1" dirty="0">
                <a:latin typeface="Berlin Sans FB Demi" panose="020E0802020502020306" pitchFamily="34" charset="0"/>
              </a:rPr>
              <a:t>PŁYNOTERAPIA</a:t>
            </a:r>
          </a:p>
        </p:txBody>
      </p:sp>
    </p:spTree>
    <p:extLst>
      <p:ext uri="{BB962C8B-B14F-4D97-AF65-F5344CB8AC3E}">
        <p14:creationId xmlns:p14="http://schemas.microsoft.com/office/powerpoint/2010/main" val="134293674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409280-B2E8-8CA9-1BEB-B8BEF733CB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pole tekstowe 3">
            <a:extLst>
              <a:ext uri="{FF2B5EF4-FFF2-40B4-BE49-F238E27FC236}">
                <a16:creationId xmlns:a16="http://schemas.microsoft.com/office/drawing/2014/main" id="{B5503F46-FE74-FA94-EC98-8BEFA3497A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857" y="1641756"/>
            <a:ext cx="11193517" cy="44473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0,6% NaCl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pl-PL" altLang="pl-PL" sz="4000" dirty="0">
              <a:cs typeface="Arial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„</a:t>
            </a:r>
            <a:r>
              <a:rPr lang="pl-PL" altLang="pl-PL" sz="4000" dirty="0" err="1">
                <a:cs typeface="Arial" charset="0"/>
              </a:rPr>
              <a:t>amphibian</a:t>
            </a:r>
            <a:r>
              <a:rPr lang="pl-PL" altLang="pl-PL" sz="4000" dirty="0">
                <a:cs typeface="Arial" charset="0"/>
              </a:rPr>
              <a:t> </a:t>
            </a:r>
            <a:r>
              <a:rPr lang="pl-PL" altLang="pl-PL" sz="4000" dirty="0" err="1">
                <a:cs typeface="Arial" charset="0"/>
              </a:rPr>
              <a:t>Ringer</a:t>
            </a:r>
            <a:r>
              <a:rPr lang="pl-PL" altLang="pl-PL" sz="4000" dirty="0">
                <a:cs typeface="Arial" charset="0"/>
              </a:rPr>
              <a:t> </a:t>
            </a:r>
            <a:r>
              <a:rPr lang="pl-PL" altLang="pl-PL" sz="4000" dirty="0" err="1">
                <a:cs typeface="Arial" charset="0"/>
              </a:rPr>
              <a:t>solution</a:t>
            </a:r>
            <a:r>
              <a:rPr lang="pl-PL" altLang="pl-PL" sz="4000" dirty="0">
                <a:cs typeface="Arial" charset="0"/>
              </a:rPr>
              <a:t>”: 6,6 g NaCl, 0,15 </a:t>
            </a:r>
            <a:r>
              <a:rPr lang="pl-PL" altLang="pl-PL" sz="4000" dirty="0" err="1">
                <a:cs typeface="Arial" charset="0"/>
              </a:rPr>
              <a:t>KCl</a:t>
            </a:r>
            <a:r>
              <a:rPr lang="pl-PL" altLang="pl-PL" sz="4000" dirty="0">
                <a:cs typeface="Arial" charset="0"/>
              </a:rPr>
              <a:t>, 0,15 g CaCl</a:t>
            </a:r>
            <a:r>
              <a:rPr lang="pl-PL" altLang="pl-PL" sz="2000" dirty="0">
                <a:cs typeface="Arial" charset="0"/>
              </a:rPr>
              <a:t>2 </a:t>
            </a:r>
            <a:r>
              <a:rPr lang="pl-PL" altLang="pl-PL" sz="3600" dirty="0">
                <a:cs typeface="Arial" charset="0"/>
              </a:rPr>
              <a:t>, 0,2 g NaHCO</a:t>
            </a:r>
            <a:r>
              <a:rPr lang="pl-PL" altLang="pl-PL" sz="2000" dirty="0">
                <a:cs typeface="Arial" charset="0"/>
              </a:rPr>
              <a:t>3</a:t>
            </a:r>
            <a:r>
              <a:rPr lang="pl-PL" altLang="pl-PL" sz="3600" dirty="0">
                <a:cs typeface="Arial" charset="0"/>
              </a:rPr>
              <a:t>, 1 l wody </a:t>
            </a:r>
            <a:r>
              <a:rPr lang="pl-PL" altLang="pl-PL" sz="3600" dirty="0" err="1">
                <a:cs typeface="Arial" charset="0"/>
              </a:rPr>
              <a:t>sestylowanej</a:t>
            </a:r>
            <a:r>
              <a:rPr lang="pl-PL" altLang="pl-PL" sz="3600" dirty="0">
                <a:cs typeface="Arial" charset="0"/>
              </a:rPr>
              <a:t> lub z filtra odwróconej osmozy</a:t>
            </a:r>
            <a:endParaRPr lang="pl-PL" altLang="pl-PL" sz="4000" dirty="0">
              <a:cs typeface="Arial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pl-PL" altLang="pl-PL" sz="1500" dirty="0">
              <a:cs typeface="Arial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600" dirty="0">
                <a:cs typeface="Arial" charset="0"/>
              </a:rPr>
              <a:t>Roztwór </a:t>
            </a:r>
            <a:r>
              <a:rPr lang="pl-PL" altLang="pl-PL" sz="3600" dirty="0" err="1">
                <a:cs typeface="Arial" charset="0"/>
              </a:rPr>
              <a:t>Ringera</a:t>
            </a:r>
            <a:r>
              <a:rPr lang="pl-PL" altLang="pl-PL" sz="3600" dirty="0">
                <a:cs typeface="Arial" charset="0"/>
              </a:rPr>
              <a:t> z mleczanami i dekstroza 5% zmieszane w proporcji 4:1</a:t>
            </a:r>
          </a:p>
        </p:txBody>
      </p:sp>
      <p:sp>
        <p:nvSpPr>
          <p:cNvPr id="32771" name="Tytuł 1">
            <a:extLst>
              <a:ext uri="{FF2B5EF4-FFF2-40B4-BE49-F238E27FC236}">
                <a16:creationId xmlns:a16="http://schemas.microsoft.com/office/drawing/2014/main" id="{3372B7C0-D856-345B-6F90-B9779549DD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49" y="616154"/>
            <a:ext cx="11865935" cy="1143001"/>
          </a:xfrm>
        </p:spPr>
        <p:txBody>
          <a:bodyPr>
            <a:noAutofit/>
          </a:bodyPr>
          <a:lstStyle/>
          <a:p>
            <a:pPr algn="ctr" eaLnBrk="1" hangingPunct="1"/>
            <a:r>
              <a:rPr lang="pl-PL" altLang="pl-PL" sz="7000" b="1" dirty="0">
                <a:latin typeface="Berlin Sans FB Demi" panose="020E0802020502020306" pitchFamily="34" charset="0"/>
              </a:rPr>
              <a:t>PŁYNOTERAPIA</a:t>
            </a:r>
          </a:p>
        </p:txBody>
      </p:sp>
    </p:spTree>
    <p:extLst>
      <p:ext uri="{BB962C8B-B14F-4D97-AF65-F5344CB8AC3E}">
        <p14:creationId xmlns:p14="http://schemas.microsoft.com/office/powerpoint/2010/main" val="174238253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72ACBA-EA30-BC4D-59EF-915384F754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pole tekstowe 3">
            <a:extLst>
              <a:ext uri="{FF2B5EF4-FFF2-40B4-BE49-F238E27FC236}">
                <a16:creationId xmlns:a16="http://schemas.microsoft.com/office/drawing/2014/main" id="{3B45EA68-7FA5-894C-6FBB-04931EF089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855" y="1520164"/>
            <a:ext cx="11193517" cy="501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Godzinne kąpiele dwa razy dziennie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pl-PL" altLang="pl-PL" sz="4000" dirty="0">
              <a:cs typeface="Arial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Wodne płazy z zaburzeniami w funkcjonowaniu nerek powinny być umieszczane w roztworze izotonicznym, ze względu na tendencje do gromadzenia płynów w ciele i utraty elektrolitów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pl-PL" altLang="pl-PL" sz="4000" dirty="0">
              <a:cs typeface="Arial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W przypadku </a:t>
            </a:r>
            <a:r>
              <a:rPr lang="pl-PL" altLang="pl-PL" sz="4000" dirty="0" err="1">
                <a:cs typeface="Arial" charset="0"/>
              </a:rPr>
              <a:t>płynoterapii</a:t>
            </a:r>
            <a:r>
              <a:rPr lang="pl-PL" altLang="pl-PL" sz="4000" dirty="0">
                <a:cs typeface="Arial" charset="0"/>
              </a:rPr>
              <a:t> </a:t>
            </a:r>
            <a:r>
              <a:rPr lang="pl-PL" altLang="pl-PL" sz="4000" dirty="0" err="1">
                <a:cs typeface="Arial" charset="0"/>
              </a:rPr>
              <a:t>inj</a:t>
            </a:r>
            <a:r>
              <a:rPr lang="pl-PL" altLang="pl-PL" sz="4000" dirty="0">
                <a:cs typeface="Arial" charset="0"/>
              </a:rPr>
              <a:t>. bolusy 10 ml/kg </a:t>
            </a:r>
            <a:r>
              <a:rPr lang="pl-PL" altLang="pl-PL" sz="4000" dirty="0" err="1">
                <a:cs typeface="Arial" charset="0"/>
              </a:rPr>
              <a:t>m.c</a:t>
            </a:r>
            <a:r>
              <a:rPr lang="pl-PL" altLang="pl-PL" sz="4000" dirty="0">
                <a:cs typeface="Arial" charset="0"/>
              </a:rPr>
              <a:t>.</a:t>
            </a:r>
            <a:endParaRPr lang="pl-PL" altLang="pl-PL" sz="3600" dirty="0">
              <a:cs typeface="Arial" charset="0"/>
            </a:endParaRPr>
          </a:p>
        </p:txBody>
      </p:sp>
      <p:sp>
        <p:nvSpPr>
          <p:cNvPr id="32771" name="Tytuł 1">
            <a:extLst>
              <a:ext uri="{FF2B5EF4-FFF2-40B4-BE49-F238E27FC236}">
                <a16:creationId xmlns:a16="http://schemas.microsoft.com/office/drawing/2014/main" id="{560E9E43-4D70-FCE4-CED5-3AA9AF429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47" y="377163"/>
            <a:ext cx="11865935" cy="1143001"/>
          </a:xfrm>
        </p:spPr>
        <p:txBody>
          <a:bodyPr>
            <a:noAutofit/>
          </a:bodyPr>
          <a:lstStyle/>
          <a:p>
            <a:pPr algn="ctr" eaLnBrk="1" hangingPunct="1"/>
            <a:r>
              <a:rPr lang="pl-PL" altLang="pl-PL" sz="7000" b="1" dirty="0">
                <a:latin typeface="Berlin Sans FB Demi" panose="020E0802020502020306" pitchFamily="34" charset="0"/>
              </a:rPr>
              <a:t>PŁYNOTERAPIA</a:t>
            </a:r>
          </a:p>
        </p:txBody>
      </p:sp>
    </p:spTree>
    <p:extLst>
      <p:ext uri="{BB962C8B-B14F-4D97-AF65-F5344CB8AC3E}">
        <p14:creationId xmlns:p14="http://schemas.microsoft.com/office/powerpoint/2010/main" val="31969761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67D2AC-8BC3-7742-7CD0-6E7A71352E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pole tekstowe 3">
            <a:extLst>
              <a:ext uri="{FF2B5EF4-FFF2-40B4-BE49-F238E27FC236}">
                <a16:creationId xmlns:a16="http://schemas.microsoft.com/office/drawing/2014/main" id="{36F8C957-F303-FC38-3957-548BFE66A2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855" y="1520164"/>
            <a:ext cx="11193517" cy="4478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MS-222 (</a:t>
            </a:r>
            <a:r>
              <a:rPr lang="pl-PL" altLang="pl-PL" sz="4000" dirty="0" err="1">
                <a:cs typeface="Arial" charset="0"/>
              </a:rPr>
              <a:t>trikainy</a:t>
            </a:r>
            <a:r>
              <a:rPr lang="pl-PL" altLang="pl-PL" sz="4000" dirty="0">
                <a:cs typeface="Arial" charset="0"/>
              </a:rPr>
              <a:t> </a:t>
            </a:r>
            <a:r>
              <a:rPr lang="pl-PL" altLang="pl-PL" sz="4000" dirty="0" err="1">
                <a:cs typeface="Arial" charset="0"/>
              </a:rPr>
              <a:t>metanosulfonian</a:t>
            </a:r>
            <a:r>
              <a:rPr lang="pl-PL" altLang="pl-PL" sz="4000" dirty="0">
                <a:cs typeface="Arial" charset="0"/>
              </a:rPr>
              <a:t>) – konieczność buforowania go z dwuwęglanem sodu (silnie kwasowe </a:t>
            </a:r>
            <a:r>
              <a:rPr lang="pl-PL" altLang="pl-PL" sz="4000" dirty="0" err="1">
                <a:cs typeface="Arial" charset="0"/>
              </a:rPr>
              <a:t>pH</a:t>
            </a:r>
            <a:r>
              <a:rPr lang="pl-PL" altLang="pl-PL" sz="4000" dirty="0">
                <a:cs typeface="Arial" charset="0"/>
              </a:rPr>
              <a:t>)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pl-PL" altLang="pl-PL" sz="1500" dirty="0">
              <a:cs typeface="Arial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 err="1">
                <a:cs typeface="Arial" charset="0"/>
              </a:rPr>
              <a:t>Alfaksalon</a:t>
            </a:r>
            <a:r>
              <a:rPr lang="pl-PL" altLang="pl-PL" sz="4000" dirty="0">
                <a:cs typeface="Arial" charset="0"/>
              </a:rPr>
              <a:t> (kąpiel i </a:t>
            </a:r>
            <a:r>
              <a:rPr lang="pl-PL" altLang="pl-PL" sz="4000" dirty="0" err="1">
                <a:cs typeface="Arial" charset="0"/>
              </a:rPr>
              <a:t>inj</a:t>
            </a:r>
            <a:r>
              <a:rPr lang="pl-PL" altLang="pl-PL" sz="4000" dirty="0">
                <a:cs typeface="Arial" charset="0"/>
              </a:rPr>
              <a:t>.)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pl-PL" altLang="pl-PL" sz="1500" dirty="0">
              <a:cs typeface="Arial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 err="1">
                <a:cs typeface="Arial" charset="0"/>
              </a:rPr>
              <a:t>Benzokaina</a:t>
            </a:r>
            <a:endParaRPr lang="pl-PL" altLang="pl-PL" sz="4000" dirty="0">
              <a:cs typeface="Arial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pl-PL" altLang="pl-PL" sz="1500" dirty="0">
              <a:cs typeface="Arial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 err="1">
                <a:cs typeface="Arial" charset="0"/>
              </a:rPr>
              <a:t>Izofluran</a:t>
            </a:r>
            <a:endParaRPr lang="pl-PL" altLang="pl-PL" sz="3600" dirty="0">
              <a:cs typeface="Arial" charset="0"/>
            </a:endParaRPr>
          </a:p>
        </p:txBody>
      </p:sp>
      <p:sp>
        <p:nvSpPr>
          <p:cNvPr id="32771" name="Tytuł 1">
            <a:extLst>
              <a:ext uri="{FF2B5EF4-FFF2-40B4-BE49-F238E27FC236}">
                <a16:creationId xmlns:a16="http://schemas.microsoft.com/office/drawing/2014/main" id="{49FEB96D-AD9D-6AA4-77D5-7E60FED78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47" y="377163"/>
            <a:ext cx="11865935" cy="1143001"/>
          </a:xfrm>
        </p:spPr>
        <p:txBody>
          <a:bodyPr>
            <a:noAutofit/>
          </a:bodyPr>
          <a:lstStyle/>
          <a:p>
            <a:pPr algn="ctr" eaLnBrk="1" hangingPunct="1"/>
            <a:r>
              <a:rPr lang="pl-PL" altLang="pl-PL" sz="7000" b="1" dirty="0">
                <a:latin typeface="Berlin Sans FB Demi" panose="020E0802020502020306" pitchFamily="34" charset="0"/>
              </a:rPr>
              <a:t>ANESTEZJA</a:t>
            </a:r>
          </a:p>
        </p:txBody>
      </p:sp>
    </p:spTree>
    <p:extLst>
      <p:ext uri="{BB962C8B-B14F-4D97-AF65-F5344CB8AC3E}">
        <p14:creationId xmlns:p14="http://schemas.microsoft.com/office/powerpoint/2010/main" val="27741728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EEB1FD-8E2C-5222-9C7D-ADB9A83E20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pole tekstowe 3">
            <a:extLst>
              <a:ext uri="{FF2B5EF4-FFF2-40B4-BE49-F238E27FC236}">
                <a16:creationId xmlns:a16="http://schemas.microsoft.com/office/drawing/2014/main" id="{3DE39EC7-E551-33B8-2DAB-23612DA199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5628" y="2692918"/>
            <a:ext cx="10110952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Optymalna temperatura otoczenia dla większości gatunków płazów mieści się w przedziale 21</a:t>
            </a:r>
            <a:r>
              <a:rPr lang="pl-PL" sz="4000" b="0" i="0" dirty="0">
                <a:solidFill>
                  <a:srgbClr val="202122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℃</a:t>
            </a:r>
            <a:r>
              <a:rPr lang="pl-PL" altLang="pl-PL" sz="4000" dirty="0">
                <a:cs typeface="Arial" charset="0"/>
              </a:rPr>
              <a:t>-24</a:t>
            </a:r>
            <a:r>
              <a:rPr lang="pl-PL" sz="4000" b="0" i="0" dirty="0">
                <a:solidFill>
                  <a:srgbClr val="202122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℃</a:t>
            </a:r>
            <a:endParaRPr lang="pl-PL" altLang="pl-PL" sz="1000" dirty="0">
              <a:cs typeface="Arial" charset="0"/>
            </a:endParaRPr>
          </a:p>
        </p:txBody>
      </p:sp>
      <p:sp>
        <p:nvSpPr>
          <p:cNvPr id="32771" name="Tytuł 1">
            <a:extLst>
              <a:ext uri="{FF2B5EF4-FFF2-40B4-BE49-F238E27FC236}">
                <a16:creationId xmlns:a16="http://schemas.microsoft.com/office/drawing/2014/main" id="{F925D87E-1DA2-7782-37C3-82A1D1F0F9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49" y="616154"/>
            <a:ext cx="11865935" cy="1143001"/>
          </a:xfrm>
        </p:spPr>
        <p:txBody>
          <a:bodyPr>
            <a:noAutofit/>
          </a:bodyPr>
          <a:lstStyle/>
          <a:p>
            <a:pPr algn="ctr" eaLnBrk="1" hangingPunct="1"/>
            <a:r>
              <a:rPr lang="pl-PL" altLang="pl-PL" sz="7000" b="1" dirty="0">
                <a:latin typeface="Berlin Sans FB Demi" panose="020E0802020502020306" pitchFamily="34" charset="0"/>
              </a:rPr>
              <a:t>BADANIE KLINICZNE</a:t>
            </a:r>
          </a:p>
        </p:txBody>
      </p:sp>
    </p:spTree>
    <p:extLst>
      <p:ext uri="{BB962C8B-B14F-4D97-AF65-F5344CB8AC3E}">
        <p14:creationId xmlns:p14="http://schemas.microsoft.com/office/powerpoint/2010/main" val="272923041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D69462-B691-B055-1E51-465CCB5EC8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pole tekstowe 3">
            <a:extLst>
              <a:ext uri="{FF2B5EF4-FFF2-40B4-BE49-F238E27FC236}">
                <a16:creationId xmlns:a16="http://schemas.microsoft.com/office/drawing/2014/main" id="{1DBFE715-6163-99B3-46EF-25D18D9FB8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855" y="1520164"/>
            <a:ext cx="11193517" cy="216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Brak badań nad skutecznością poszczególnych preparatów przeciwbólowych u płazów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pl-PL" altLang="pl-PL" sz="1500" dirty="0">
              <a:cs typeface="Arial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……………………..</a:t>
            </a:r>
            <a:endParaRPr lang="pl-PL" altLang="pl-PL" sz="3600" dirty="0">
              <a:cs typeface="Arial" charset="0"/>
            </a:endParaRPr>
          </a:p>
        </p:txBody>
      </p:sp>
      <p:sp>
        <p:nvSpPr>
          <p:cNvPr id="32771" name="Tytuł 1">
            <a:extLst>
              <a:ext uri="{FF2B5EF4-FFF2-40B4-BE49-F238E27FC236}">
                <a16:creationId xmlns:a16="http://schemas.microsoft.com/office/drawing/2014/main" id="{A69AB65F-3A81-051D-CD7E-75B1D561D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47" y="377163"/>
            <a:ext cx="11865935" cy="1143001"/>
          </a:xfrm>
        </p:spPr>
        <p:txBody>
          <a:bodyPr>
            <a:noAutofit/>
          </a:bodyPr>
          <a:lstStyle/>
          <a:p>
            <a:pPr algn="ctr" eaLnBrk="1" hangingPunct="1"/>
            <a:r>
              <a:rPr lang="pl-PL" altLang="pl-PL" sz="7000" b="1" dirty="0">
                <a:latin typeface="Berlin Sans FB Demi" panose="020E0802020502020306" pitchFamily="34" charset="0"/>
              </a:rPr>
              <a:t>ANALGEZJA</a:t>
            </a:r>
          </a:p>
        </p:txBody>
      </p:sp>
    </p:spTree>
    <p:extLst>
      <p:ext uri="{BB962C8B-B14F-4D97-AF65-F5344CB8AC3E}">
        <p14:creationId xmlns:p14="http://schemas.microsoft.com/office/powerpoint/2010/main" val="417860792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8F4B0E-62E8-C138-6FB3-6FBB52529E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pole tekstowe 3">
            <a:extLst>
              <a:ext uri="{FF2B5EF4-FFF2-40B4-BE49-F238E27FC236}">
                <a16:creationId xmlns:a16="http://schemas.microsoft.com/office/drawing/2014/main" id="{DF8DD20A-0FB5-6CC5-424D-C146FD6B49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855" y="1520164"/>
            <a:ext cx="11193517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Przedłużone </a:t>
            </a:r>
            <a:r>
              <a:rPr lang="pl-PL" altLang="pl-PL" sz="4000" dirty="0" err="1">
                <a:cs typeface="Arial" charset="0"/>
              </a:rPr>
              <a:t>zanużenie</a:t>
            </a:r>
            <a:r>
              <a:rPr lang="pl-PL" altLang="pl-PL" sz="4000" dirty="0">
                <a:cs typeface="Arial" charset="0"/>
              </a:rPr>
              <a:t> w MS-222 w podniesionym stężeniu (10g/l)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pl-PL" altLang="pl-PL" sz="1500" dirty="0">
              <a:cs typeface="Arial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Naskórne podanie </a:t>
            </a:r>
            <a:r>
              <a:rPr lang="pl-PL" altLang="pl-PL" sz="4000" dirty="0" err="1">
                <a:cs typeface="Arial" charset="0"/>
              </a:rPr>
              <a:t>beznokainy</a:t>
            </a:r>
            <a:r>
              <a:rPr lang="pl-PL" altLang="pl-PL" sz="4000" dirty="0">
                <a:cs typeface="Arial" charset="0"/>
              </a:rPr>
              <a:t> 20%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pl-PL" altLang="pl-PL" sz="1500" dirty="0">
              <a:cs typeface="Arial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 err="1">
                <a:cs typeface="Arial" charset="0"/>
              </a:rPr>
              <a:t>Pentobarbital</a:t>
            </a:r>
            <a:r>
              <a:rPr lang="pl-PL" altLang="pl-PL" sz="4000" dirty="0">
                <a:cs typeface="Arial" charset="0"/>
              </a:rPr>
              <a:t> 60 mg/kg </a:t>
            </a:r>
            <a:r>
              <a:rPr lang="pl-PL" altLang="pl-PL" sz="4000" dirty="0" err="1">
                <a:cs typeface="Arial" charset="0"/>
              </a:rPr>
              <a:t>m.c</a:t>
            </a:r>
            <a:r>
              <a:rPr lang="pl-PL" altLang="pl-PL" sz="4000" dirty="0">
                <a:cs typeface="Arial" charset="0"/>
              </a:rPr>
              <a:t>.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pl-PL" altLang="pl-PL" sz="1500" dirty="0">
              <a:cs typeface="Arial" charset="0"/>
            </a:endParaRPr>
          </a:p>
        </p:txBody>
      </p:sp>
      <p:sp>
        <p:nvSpPr>
          <p:cNvPr id="32771" name="Tytuł 1">
            <a:extLst>
              <a:ext uri="{FF2B5EF4-FFF2-40B4-BE49-F238E27FC236}">
                <a16:creationId xmlns:a16="http://schemas.microsoft.com/office/drawing/2014/main" id="{DCA8E8EA-7664-55D6-A7E9-7924FD598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47" y="377163"/>
            <a:ext cx="11865935" cy="1143001"/>
          </a:xfrm>
        </p:spPr>
        <p:txBody>
          <a:bodyPr>
            <a:noAutofit/>
          </a:bodyPr>
          <a:lstStyle/>
          <a:p>
            <a:pPr algn="ctr" eaLnBrk="1" hangingPunct="1"/>
            <a:r>
              <a:rPr lang="pl-PL" altLang="pl-PL" sz="7000" b="1" dirty="0">
                <a:latin typeface="Berlin Sans FB Demi" panose="020E0802020502020306" pitchFamily="34" charset="0"/>
              </a:rPr>
              <a:t>EUTANAZJA</a:t>
            </a:r>
          </a:p>
        </p:txBody>
      </p:sp>
    </p:spTree>
    <p:extLst>
      <p:ext uri="{BB962C8B-B14F-4D97-AF65-F5344CB8AC3E}">
        <p14:creationId xmlns:p14="http://schemas.microsoft.com/office/powerpoint/2010/main" val="120184062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985E18-74FD-5F75-C40D-5B3854F9C8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pole tekstowe 3">
            <a:extLst>
              <a:ext uri="{FF2B5EF4-FFF2-40B4-BE49-F238E27FC236}">
                <a16:creationId xmlns:a16="http://schemas.microsoft.com/office/drawing/2014/main" id="{1251C9BA-300F-E993-26F8-AFD1EF37BE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9241" y="1943093"/>
            <a:ext cx="1119351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>
                <a:cs typeface="Arial" charset="0"/>
              </a:rPr>
              <a:t>A</a:t>
            </a:r>
            <a:endParaRPr lang="pl-PL" altLang="pl-PL" sz="4000" dirty="0">
              <a:cs typeface="Arial" charset="0"/>
            </a:endParaRPr>
          </a:p>
        </p:txBody>
      </p:sp>
      <p:sp>
        <p:nvSpPr>
          <p:cNvPr id="32771" name="Tytuł 1">
            <a:extLst>
              <a:ext uri="{FF2B5EF4-FFF2-40B4-BE49-F238E27FC236}">
                <a16:creationId xmlns:a16="http://schemas.microsoft.com/office/drawing/2014/main" id="{5BF65A7C-B4F8-0967-ECBB-4C6029E6AB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49" y="616154"/>
            <a:ext cx="11865935" cy="1143001"/>
          </a:xfrm>
        </p:spPr>
        <p:txBody>
          <a:bodyPr>
            <a:noAutofit/>
          </a:bodyPr>
          <a:lstStyle/>
          <a:p>
            <a:pPr algn="ctr" eaLnBrk="1" hangingPunct="1"/>
            <a:r>
              <a:rPr lang="pl-PL" altLang="pl-PL" sz="7000" b="1" dirty="0">
                <a:latin typeface="Berlin Sans FB Demi" panose="020E0802020502020306" pitchFamily="34" charset="0"/>
              </a:rPr>
              <a:t>AAA</a:t>
            </a:r>
          </a:p>
        </p:txBody>
      </p:sp>
    </p:spTree>
    <p:extLst>
      <p:ext uri="{BB962C8B-B14F-4D97-AF65-F5344CB8AC3E}">
        <p14:creationId xmlns:p14="http://schemas.microsoft.com/office/powerpoint/2010/main" val="292746094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247A35-5803-5ED4-3666-873CB58D5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pole tekstowe 3">
            <a:extLst>
              <a:ext uri="{FF2B5EF4-FFF2-40B4-BE49-F238E27FC236}">
                <a16:creationId xmlns:a16="http://schemas.microsoft.com/office/drawing/2014/main" id="{600557DE-3142-8392-4476-B90D9A5F4B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9241" y="1943093"/>
            <a:ext cx="11193517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Toksyny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Zoonozy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Obsikanie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Większe gatunki żab i płazów ogoniastych (żaby rogate </a:t>
            </a:r>
            <a:r>
              <a:rPr lang="pl-PL" altLang="pl-PL" sz="4000" i="1" dirty="0" err="1">
                <a:cs typeface="Arial" charset="0"/>
              </a:rPr>
              <a:t>Ceratophrys</a:t>
            </a:r>
            <a:r>
              <a:rPr lang="pl-PL" altLang="pl-PL" sz="4000" i="1" dirty="0">
                <a:cs typeface="Arial" charset="0"/>
              </a:rPr>
              <a:t> </a:t>
            </a:r>
            <a:r>
              <a:rPr lang="pl-PL" altLang="pl-PL" sz="4000" dirty="0" err="1">
                <a:cs typeface="Arial" charset="0"/>
              </a:rPr>
              <a:t>spp</a:t>
            </a:r>
            <a:r>
              <a:rPr lang="pl-PL" altLang="pl-PL" sz="4000" dirty="0">
                <a:cs typeface="Arial" charset="0"/>
              </a:rPr>
              <a:t>., żaby byki </a:t>
            </a:r>
            <a:r>
              <a:rPr lang="pl-PL" altLang="pl-PL" sz="4000" i="1" dirty="0" err="1">
                <a:cs typeface="Arial" charset="0"/>
              </a:rPr>
              <a:t>Pyxicephalus</a:t>
            </a:r>
            <a:r>
              <a:rPr lang="pl-PL" altLang="pl-PL" sz="4000" dirty="0">
                <a:cs typeface="Arial" charset="0"/>
              </a:rPr>
              <a:t> </a:t>
            </a:r>
            <a:r>
              <a:rPr lang="pl-PL" altLang="pl-PL" sz="4000" dirty="0" err="1">
                <a:cs typeface="Arial" charset="0"/>
              </a:rPr>
              <a:t>spp</a:t>
            </a:r>
            <a:r>
              <a:rPr lang="pl-PL" altLang="pl-PL" sz="4000" dirty="0">
                <a:cs typeface="Arial" charset="0"/>
              </a:rPr>
              <a:t>., diabeł błotny </a:t>
            </a:r>
            <a:r>
              <a:rPr lang="pl-PL" altLang="pl-PL" sz="4000" i="1" dirty="0" err="1">
                <a:cs typeface="Arial" charset="0"/>
              </a:rPr>
              <a:t>Cryptobranchus</a:t>
            </a:r>
            <a:r>
              <a:rPr lang="pl-PL" altLang="pl-PL" sz="4000" i="1" dirty="0">
                <a:cs typeface="Arial" charset="0"/>
              </a:rPr>
              <a:t> </a:t>
            </a:r>
            <a:r>
              <a:rPr lang="pl-PL" altLang="pl-PL" sz="4000" i="1" dirty="0" err="1">
                <a:cs typeface="Arial" charset="0"/>
              </a:rPr>
              <a:t>alleganiensis</a:t>
            </a:r>
            <a:r>
              <a:rPr lang="pl-PL" altLang="pl-PL" sz="4000" dirty="0">
                <a:cs typeface="Arial" charset="0"/>
              </a:rPr>
              <a:t>) mogą boleśnie ugryźć, zadając głębokie rany</a:t>
            </a:r>
          </a:p>
        </p:txBody>
      </p:sp>
      <p:sp>
        <p:nvSpPr>
          <p:cNvPr id="32771" name="Tytuł 1">
            <a:extLst>
              <a:ext uri="{FF2B5EF4-FFF2-40B4-BE49-F238E27FC236}">
                <a16:creationId xmlns:a16="http://schemas.microsoft.com/office/drawing/2014/main" id="{D4941368-6649-C9CD-8327-F1178AD26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49" y="616154"/>
            <a:ext cx="11865935" cy="1143001"/>
          </a:xfrm>
        </p:spPr>
        <p:txBody>
          <a:bodyPr>
            <a:noAutofit/>
          </a:bodyPr>
          <a:lstStyle/>
          <a:p>
            <a:pPr algn="ctr" eaLnBrk="1" hangingPunct="1"/>
            <a:r>
              <a:rPr lang="pl-PL" altLang="pl-PL" sz="7000" b="1" dirty="0">
                <a:latin typeface="Berlin Sans FB Demi" panose="020E0802020502020306" pitchFamily="34" charset="0"/>
              </a:rPr>
              <a:t>BHP BADANIA</a:t>
            </a:r>
          </a:p>
        </p:txBody>
      </p:sp>
    </p:spTree>
    <p:extLst>
      <p:ext uri="{BB962C8B-B14F-4D97-AF65-F5344CB8AC3E}">
        <p14:creationId xmlns:p14="http://schemas.microsoft.com/office/powerpoint/2010/main" val="266444146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7837D0-AF61-CCB3-191F-0DFF44E8A8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pole tekstowe 3">
            <a:extLst>
              <a:ext uri="{FF2B5EF4-FFF2-40B4-BE49-F238E27FC236}">
                <a16:creationId xmlns:a16="http://schemas.microsoft.com/office/drawing/2014/main" id="{5E5C9CB7-32D3-8E5D-571A-5C64204487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411" y="2692918"/>
            <a:ext cx="11302409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Najczęstszy objaw zgłaszany w przychodni weterynaryjnej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pl-PL" altLang="pl-PL" sz="1000" dirty="0">
              <a:cs typeface="Arial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Dotyczy zarówno płazów lądowych, jak i wodnych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pl-PL" altLang="pl-PL" sz="1000" dirty="0">
              <a:cs typeface="Arial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Przyczyn i diagnoz tego zjawiska może być bardzo dużo</a:t>
            </a:r>
          </a:p>
        </p:txBody>
      </p:sp>
      <p:sp>
        <p:nvSpPr>
          <p:cNvPr id="32771" name="Tytuł 1">
            <a:extLst>
              <a:ext uri="{FF2B5EF4-FFF2-40B4-BE49-F238E27FC236}">
                <a16:creationId xmlns:a16="http://schemas.microsoft.com/office/drawing/2014/main" id="{D9E82912-B8E9-1609-3482-4A0C7D9BB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49" y="616154"/>
            <a:ext cx="11865935" cy="1143001"/>
          </a:xfrm>
        </p:spPr>
        <p:txBody>
          <a:bodyPr>
            <a:noAutofit/>
          </a:bodyPr>
          <a:lstStyle/>
          <a:p>
            <a:pPr algn="ctr" eaLnBrk="1" hangingPunct="1"/>
            <a:r>
              <a:rPr lang="pl-PL" altLang="pl-PL" sz="7000" b="1" dirty="0">
                <a:latin typeface="Berlin Sans FB Demi" panose="020E0802020502020306" pitchFamily="34" charset="0"/>
              </a:rPr>
              <a:t>POWIĘKSZENIE OBRYSU JAMY CIAŁA</a:t>
            </a:r>
          </a:p>
        </p:txBody>
      </p:sp>
    </p:spTree>
    <p:extLst>
      <p:ext uri="{BB962C8B-B14F-4D97-AF65-F5344CB8AC3E}">
        <p14:creationId xmlns:p14="http://schemas.microsoft.com/office/powerpoint/2010/main" val="217377643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56E8FF-89EC-45C7-3698-10A26D66E7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pole tekstowe 3">
            <a:extLst>
              <a:ext uri="{FF2B5EF4-FFF2-40B4-BE49-F238E27FC236}">
                <a16:creationId xmlns:a16="http://schemas.microsoft.com/office/drawing/2014/main" id="{29AC629A-D6C7-1549-BB0A-A2F46393C9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411" y="2692918"/>
            <a:ext cx="11302409" cy="2092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Nagromadzenie płynu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pl-PL" altLang="pl-PL" sz="1000" dirty="0">
              <a:cs typeface="Arial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Tkanki miękkie</a:t>
            </a:r>
            <a:endParaRPr lang="pl-PL" altLang="pl-PL" sz="1000" dirty="0">
              <a:cs typeface="Arial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Gaz</a:t>
            </a:r>
          </a:p>
        </p:txBody>
      </p:sp>
      <p:sp>
        <p:nvSpPr>
          <p:cNvPr id="32771" name="Tytuł 1">
            <a:extLst>
              <a:ext uri="{FF2B5EF4-FFF2-40B4-BE49-F238E27FC236}">
                <a16:creationId xmlns:a16="http://schemas.microsoft.com/office/drawing/2014/main" id="{05BEAC5C-269A-7AC2-370E-81A5D20EFF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49" y="616154"/>
            <a:ext cx="11865935" cy="1143001"/>
          </a:xfrm>
        </p:spPr>
        <p:txBody>
          <a:bodyPr>
            <a:noAutofit/>
          </a:bodyPr>
          <a:lstStyle/>
          <a:p>
            <a:pPr algn="ctr" eaLnBrk="1" hangingPunct="1"/>
            <a:r>
              <a:rPr lang="pl-PL" altLang="pl-PL" sz="7000" b="1" dirty="0">
                <a:latin typeface="Berlin Sans FB Demi" panose="020E0802020502020306" pitchFamily="34" charset="0"/>
              </a:rPr>
              <a:t>POWIĘKSZENIE OBRYSU JAMY CIAŁA</a:t>
            </a:r>
          </a:p>
        </p:txBody>
      </p:sp>
    </p:spTree>
    <p:extLst>
      <p:ext uri="{BB962C8B-B14F-4D97-AF65-F5344CB8AC3E}">
        <p14:creationId xmlns:p14="http://schemas.microsoft.com/office/powerpoint/2010/main" val="22730507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2EE116-87D5-0EBE-6CF0-F876E239AD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pole tekstowe 3">
            <a:extLst>
              <a:ext uri="{FF2B5EF4-FFF2-40B4-BE49-F238E27FC236}">
                <a16:creationId xmlns:a16="http://schemas.microsoft.com/office/drawing/2014/main" id="{E6328080-AB56-3CCD-8B61-4F17999ED2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411" y="2692918"/>
            <a:ext cx="11302409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Nagromadzenie płynu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pl-PL" altLang="pl-PL" sz="1000" dirty="0">
              <a:cs typeface="Arial" charset="0"/>
            </a:endParaRP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600" dirty="0" err="1">
                <a:cs typeface="Arial" charset="0"/>
              </a:rPr>
              <a:t>Hydrocoelom</a:t>
            </a:r>
            <a:endParaRPr lang="pl-PL" altLang="pl-PL" sz="3600" dirty="0">
              <a:cs typeface="Arial" charset="0"/>
            </a:endParaRP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pl-PL" altLang="pl-PL" sz="600" dirty="0">
              <a:cs typeface="Arial" charset="0"/>
            </a:endParaRP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600" dirty="0">
                <a:cs typeface="Arial" charset="0"/>
              </a:rPr>
              <a:t>Obrzęk limfatyczny</a:t>
            </a:r>
          </a:p>
        </p:txBody>
      </p:sp>
      <p:sp>
        <p:nvSpPr>
          <p:cNvPr id="32771" name="Tytuł 1">
            <a:extLst>
              <a:ext uri="{FF2B5EF4-FFF2-40B4-BE49-F238E27FC236}">
                <a16:creationId xmlns:a16="http://schemas.microsoft.com/office/drawing/2014/main" id="{1F683995-3308-7D30-34F5-95A305197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49" y="616154"/>
            <a:ext cx="11865935" cy="1143001"/>
          </a:xfrm>
        </p:spPr>
        <p:txBody>
          <a:bodyPr>
            <a:noAutofit/>
          </a:bodyPr>
          <a:lstStyle/>
          <a:p>
            <a:pPr algn="ctr" eaLnBrk="1" hangingPunct="1"/>
            <a:r>
              <a:rPr lang="pl-PL" altLang="pl-PL" sz="7000" b="1" dirty="0">
                <a:latin typeface="Berlin Sans FB Demi" panose="020E0802020502020306" pitchFamily="34" charset="0"/>
              </a:rPr>
              <a:t>POWIĘKSZENIE OBRYSU JAMY CIAŁA</a:t>
            </a:r>
          </a:p>
        </p:txBody>
      </p:sp>
    </p:spTree>
    <p:extLst>
      <p:ext uri="{BB962C8B-B14F-4D97-AF65-F5344CB8AC3E}">
        <p14:creationId xmlns:p14="http://schemas.microsoft.com/office/powerpoint/2010/main" val="128032900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1E015E-FECC-FB60-F0FF-7E9B9C1620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pole tekstowe 3">
            <a:extLst>
              <a:ext uri="{FF2B5EF4-FFF2-40B4-BE49-F238E27FC236}">
                <a16:creationId xmlns:a16="http://schemas.microsoft.com/office/drawing/2014/main" id="{FB4F6024-37BC-F296-D3F3-E26853A70F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411" y="2692918"/>
            <a:ext cx="11302409" cy="317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Nagromadzenie płynu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pl-PL" altLang="pl-PL" sz="1000" dirty="0">
              <a:cs typeface="Arial" charset="0"/>
            </a:endParaRP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600" dirty="0" err="1">
                <a:cs typeface="Arial" charset="0"/>
              </a:rPr>
              <a:t>Hydrocoelom</a:t>
            </a:r>
            <a:r>
              <a:rPr lang="pl-PL" altLang="pl-PL" sz="3600" dirty="0">
                <a:cs typeface="Arial" charset="0"/>
              </a:rPr>
              <a:t> – nagromadzenie płynów wewnątrz jamy ciała, co daje obraz beczułkowatej żaby o normalnie wyglądających kończynach</a:t>
            </a: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pl-PL" altLang="pl-PL" sz="600" dirty="0">
              <a:cs typeface="Arial" charset="0"/>
            </a:endParaRP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600" dirty="0">
                <a:cs typeface="Arial" charset="0"/>
              </a:rPr>
              <a:t>Obrzęk limfatyczny</a:t>
            </a:r>
          </a:p>
        </p:txBody>
      </p:sp>
      <p:sp>
        <p:nvSpPr>
          <p:cNvPr id="32771" name="Tytuł 1">
            <a:extLst>
              <a:ext uri="{FF2B5EF4-FFF2-40B4-BE49-F238E27FC236}">
                <a16:creationId xmlns:a16="http://schemas.microsoft.com/office/drawing/2014/main" id="{501CC004-7D2D-ADA5-7C81-EFE577EFE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49" y="616154"/>
            <a:ext cx="11865935" cy="1143001"/>
          </a:xfrm>
        </p:spPr>
        <p:txBody>
          <a:bodyPr>
            <a:noAutofit/>
          </a:bodyPr>
          <a:lstStyle/>
          <a:p>
            <a:pPr algn="ctr" eaLnBrk="1" hangingPunct="1"/>
            <a:r>
              <a:rPr lang="pl-PL" altLang="pl-PL" sz="7000" b="1" dirty="0">
                <a:latin typeface="Berlin Sans FB Demi" panose="020E0802020502020306" pitchFamily="34" charset="0"/>
              </a:rPr>
              <a:t>POWIĘKSZENIE OBRYSU JAMY CIAŁA</a:t>
            </a:r>
          </a:p>
        </p:txBody>
      </p:sp>
    </p:spTree>
    <p:extLst>
      <p:ext uri="{BB962C8B-B14F-4D97-AF65-F5344CB8AC3E}">
        <p14:creationId xmlns:p14="http://schemas.microsoft.com/office/powerpoint/2010/main" val="6959704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EE4EE7-D53F-50CB-C19E-B9DE4DC3CB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pole tekstowe 3">
            <a:extLst>
              <a:ext uri="{FF2B5EF4-FFF2-40B4-BE49-F238E27FC236}">
                <a16:creationId xmlns:a16="http://schemas.microsoft.com/office/drawing/2014/main" id="{E0EAD170-4F74-7F8E-1C8B-6367096E8C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411" y="2692918"/>
            <a:ext cx="11302409" cy="317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Nagromadzenie płynu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pl-PL" altLang="pl-PL" sz="1000" dirty="0">
              <a:cs typeface="Arial" charset="0"/>
            </a:endParaRP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600" dirty="0" err="1">
                <a:cs typeface="Arial" charset="0"/>
              </a:rPr>
              <a:t>Hydrocoelom</a:t>
            </a:r>
            <a:endParaRPr lang="pl-PL" altLang="pl-PL" sz="3600" dirty="0">
              <a:cs typeface="Arial" charset="0"/>
            </a:endParaRP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pl-PL" altLang="pl-PL" sz="600" dirty="0">
              <a:cs typeface="Arial" charset="0"/>
            </a:endParaRP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600" dirty="0">
                <a:cs typeface="Arial" charset="0"/>
              </a:rPr>
              <a:t>Obrzęk limfatyczny – poza ogólnym beczułkowatym wyglądem, wyraźnemu obrzękowi ulegają także kończyny, może też dochodzić do „wytrzeszczu”</a:t>
            </a:r>
          </a:p>
        </p:txBody>
      </p:sp>
      <p:sp>
        <p:nvSpPr>
          <p:cNvPr id="32771" name="Tytuł 1">
            <a:extLst>
              <a:ext uri="{FF2B5EF4-FFF2-40B4-BE49-F238E27FC236}">
                <a16:creationId xmlns:a16="http://schemas.microsoft.com/office/drawing/2014/main" id="{F54F06BD-6FC9-779C-C60A-F5420EBEA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49" y="616154"/>
            <a:ext cx="11865935" cy="1143001"/>
          </a:xfrm>
        </p:spPr>
        <p:txBody>
          <a:bodyPr>
            <a:noAutofit/>
          </a:bodyPr>
          <a:lstStyle/>
          <a:p>
            <a:pPr algn="ctr" eaLnBrk="1" hangingPunct="1"/>
            <a:r>
              <a:rPr lang="pl-PL" altLang="pl-PL" sz="7000" b="1" dirty="0">
                <a:latin typeface="Berlin Sans FB Demi" panose="020E0802020502020306" pitchFamily="34" charset="0"/>
              </a:rPr>
              <a:t>POWIĘKSZENIE OBRYSU JAMY CIAŁA</a:t>
            </a:r>
          </a:p>
        </p:txBody>
      </p:sp>
    </p:spTree>
    <p:extLst>
      <p:ext uri="{BB962C8B-B14F-4D97-AF65-F5344CB8AC3E}">
        <p14:creationId xmlns:p14="http://schemas.microsoft.com/office/powerpoint/2010/main" val="199566751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5B6F2F-7630-1463-6304-C98980AF6A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pole tekstowe 3">
            <a:extLst>
              <a:ext uri="{FF2B5EF4-FFF2-40B4-BE49-F238E27FC236}">
                <a16:creationId xmlns:a16="http://schemas.microsoft.com/office/drawing/2014/main" id="{259D6C12-29C9-32DA-0165-AA519163FE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411" y="1946683"/>
            <a:ext cx="11302409" cy="46474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Najczęstsze przyczyny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pl-PL" altLang="pl-PL" sz="1000" dirty="0">
              <a:cs typeface="Arial" charset="0"/>
            </a:endParaRP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600" dirty="0">
                <a:cs typeface="Arial" charset="0"/>
              </a:rPr>
              <a:t>Choroby zakaźne</a:t>
            </a:r>
          </a:p>
          <a:p>
            <a:pPr lvl="2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200" dirty="0" err="1">
                <a:cs typeface="Arial" charset="0"/>
              </a:rPr>
              <a:t>Chytrydiomikoza</a:t>
            </a:r>
            <a:endParaRPr lang="pl-PL" altLang="pl-PL" sz="3200" dirty="0">
              <a:cs typeface="Arial" charset="0"/>
            </a:endParaRPr>
          </a:p>
          <a:p>
            <a:pPr lvl="2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200" dirty="0" err="1">
                <a:cs typeface="Arial" charset="0"/>
              </a:rPr>
              <a:t>Ranawiroza</a:t>
            </a:r>
            <a:endParaRPr lang="pl-PL" altLang="pl-PL" sz="3200" dirty="0">
              <a:cs typeface="Arial" charset="0"/>
            </a:endParaRPr>
          </a:p>
          <a:p>
            <a:pPr lvl="2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200" dirty="0" err="1">
                <a:cs typeface="Arial" charset="0"/>
              </a:rPr>
              <a:t>Septicemia</a:t>
            </a:r>
            <a:endParaRPr lang="pl-PL" altLang="pl-PL" sz="3200" dirty="0">
              <a:cs typeface="Arial" charset="0"/>
            </a:endParaRP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pl-PL" altLang="pl-PL" sz="600" dirty="0">
              <a:cs typeface="Arial" charset="0"/>
            </a:endParaRP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600" dirty="0">
                <a:cs typeface="Arial" charset="0"/>
              </a:rPr>
              <a:t>Choroby nerek</a:t>
            </a: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600" dirty="0">
                <a:cs typeface="Arial" charset="0"/>
              </a:rPr>
              <a:t>Choroby wątroby</a:t>
            </a: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600" dirty="0">
                <a:cs typeface="Arial" charset="0"/>
              </a:rPr>
              <a:t>Choroby kardiologiczne</a:t>
            </a:r>
          </a:p>
        </p:txBody>
      </p:sp>
      <p:sp>
        <p:nvSpPr>
          <p:cNvPr id="32771" name="Tytuł 1">
            <a:extLst>
              <a:ext uri="{FF2B5EF4-FFF2-40B4-BE49-F238E27FC236}">
                <a16:creationId xmlns:a16="http://schemas.microsoft.com/office/drawing/2014/main" id="{EC31E030-38A5-CB55-88CA-050455ACA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49" y="616154"/>
            <a:ext cx="11865935" cy="1143001"/>
          </a:xfrm>
        </p:spPr>
        <p:txBody>
          <a:bodyPr>
            <a:noAutofit/>
          </a:bodyPr>
          <a:lstStyle/>
          <a:p>
            <a:pPr algn="ctr" eaLnBrk="1" hangingPunct="1"/>
            <a:r>
              <a:rPr lang="pl-PL" altLang="pl-PL" sz="7000" b="1" dirty="0">
                <a:latin typeface="Berlin Sans FB Demi" panose="020E0802020502020306" pitchFamily="34" charset="0"/>
              </a:rPr>
              <a:t>POWIĘKSZENIE OBRYSU JAMY CIAŁA</a:t>
            </a:r>
          </a:p>
        </p:txBody>
      </p:sp>
    </p:spTree>
    <p:extLst>
      <p:ext uri="{BB962C8B-B14F-4D97-AF65-F5344CB8AC3E}">
        <p14:creationId xmlns:p14="http://schemas.microsoft.com/office/powerpoint/2010/main" val="2170382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0E990D-19E4-9E95-8D69-94C200EDC6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pole tekstowe 3">
            <a:extLst>
              <a:ext uri="{FF2B5EF4-FFF2-40B4-BE49-F238E27FC236}">
                <a16:creationId xmlns:a16="http://schemas.microsoft.com/office/drawing/2014/main" id="{B30C970F-C24C-ECB0-686E-42183EC9F9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9241" y="1943093"/>
            <a:ext cx="11193517" cy="3170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Zawsze należy zebrać dokładny wywiad odnośnie warunków utrzymania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pl-PL" altLang="pl-PL" sz="4000" dirty="0">
              <a:cs typeface="Arial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Warto, aby właściciel dostarczył także zdjęcia terrarium</a:t>
            </a:r>
            <a:endParaRPr lang="pl-PL" altLang="pl-PL" i="1" dirty="0"/>
          </a:p>
        </p:txBody>
      </p:sp>
      <p:sp>
        <p:nvSpPr>
          <p:cNvPr id="32771" name="Tytuł 1">
            <a:extLst>
              <a:ext uri="{FF2B5EF4-FFF2-40B4-BE49-F238E27FC236}">
                <a16:creationId xmlns:a16="http://schemas.microsoft.com/office/drawing/2014/main" id="{644A4BF3-2E5E-688C-8F44-553514F6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49" y="616154"/>
            <a:ext cx="11865935" cy="1143001"/>
          </a:xfrm>
        </p:spPr>
        <p:txBody>
          <a:bodyPr>
            <a:noAutofit/>
          </a:bodyPr>
          <a:lstStyle/>
          <a:p>
            <a:pPr algn="ctr" eaLnBrk="1" hangingPunct="1"/>
            <a:r>
              <a:rPr lang="pl-PL" altLang="pl-PL" sz="7000" b="1" dirty="0">
                <a:latin typeface="Berlin Sans FB Demi" panose="020E0802020502020306" pitchFamily="34" charset="0"/>
              </a:rPr>
              <a:t>BADANIE KLINICZNE</a:t>
            </a:r>
          </a:p>
        </p:txBody>
      </p:sp>
    </p:spTree>
    <p:extLst>
      <p:ext uri="{BB962C8B-B14F-4D97-AF65-F5344CB8AC3E}">
        <p14:creationId xmlns:p14="http://schemas.microsoft.com/office/powerpoint/2010/main" val="334431036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B03DD0-6C41-E573-1D0D-F5B679E97A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pole tekstowe 3">
            <a:extLst>
              <a:ext uri="{FF2B5EF4-FFF2-40B4-BE49-F238E27FC236}">
                <a16:creationId xmlns:a16="http://schemas.microsoft.com/office/drawing/2014/main" id="{D63B2D70-4813-D063-C216-F2575D4F55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411" y="1946683"/>
            <a:ext cx="11302409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Najczęstsze przyczyny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pl-PL" altLang="pl-PL" sz="1000" dirty="0">
              <a:cs typeface="Arial" charset="0"/>
            </a:endParaRP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600" dirty="0">
                <a:cs typeface="Arial" charset="0"/>
              </a:rPr>
              <a:t>Otyłość</a:t>
            </a:r>
            <a:endParaRPr lang="pl-PL" altLang="pl-PL" sz="3200" dirty="0">
              <a:cs typeface="Arial" charset="0"/>
            </a:endParaRP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pl-PL" altLang="pl-PL" sz="600" dirty="0">
              <a:cs typeface="Arial" charset="0"/>
            </a:endParaRP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600" dirty="0">
                <a:cs typeface="Arial" charset="0"/>
              </a:rPr>
              <a:t>Aktywność jajników</a:t>
            </a: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600" dirty="0">
                <a:cs typeface="Arial" charset="0"/>
              </a:rPr>
              <a:t>Ciała obce w przewodzie pokarmowym</a:t>
            </a: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600" dirty="0" err="1">
                <a:cs typeface="Arial" charset="0"/>
              </a:rPr>
              <a:t>Organomegalia</a:t>
            </a:r>
            <a:endParaRPr lang="pl-PL" altLang="pl-PL" sz="3600" dirty="0">
              <a:cs typeface="Arial" charset="0"/>
            </a:endParaRPr>
          </a:p>
          <a:p>
            <a:pPr lvl="2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200" dirty="0" err="1">
                <a:cs typeface="Arial" charset="0"/>
              </a:rPr>
              <a:t>Nowotworzenie</a:t>
            </a:r>
            <a:endParaRPr lang="pl-PL" altLang="pl-PL" sz="3200" dirty="0">
              <a:cs typeface="Arial" charset="0"/>
            </a:endParaRPr>
          </a:p>
          <a:p>
            <a:pPr lvl="2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200" dirty="0">
                <a:cs typeface="Arial" charset="0"/>
              </a:rPr>
              <a:t>Ziarniniaki </a:t>
            </a:r>
          </a:p>
        </p:txBody>
      </p:sp>
      <p:sp>
        <p:nvSpPr>
          <p:cNvPr id="32771" name="Tytuł 1">
            <a:extLst>
              <a:ext uri="{FF2B5EF4-FFF2-40B4-BE49-F238E27FC236}">
                <a16:creationId xmlns:a16="http://schemas.microsoft.com/office/drawing/2014/main" id="{4CD2F468-503B-3973-740D-07BD42E637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49" y="616154"/>
            <a:ext cx="11865935" cy="1143001"/>
          </a:xfrm>
        </p:spPr>
        <p:txBody>
          <a:bodyPr>
            <a:noAutofit/>
          </a:bodyPr>
          <a:lstStyle/>
          <a:p>
            <a:pPr algn="ctr" eaLnBrk="1" hangingPunct="1"/>
            <a:r>
              <a:rPr lang="pl-PL" altLang="pl-PL" sz="7000" b="1" dirty="0">
                <a:latin typeface="Berlin Sans FB Demi" panose="020E0802020502020306" pitchFamily="34" charset="0"/>
              </a:rPr>
              <a:t>POWIĘKSZENIE OBRYSU JAMY CIAŁA</a:t>
            </a:r>
          </a:p>
        </p:txBody>
      </p:sp>
    </p:spTree>
    <p:extLst>
      <p:ext uri="{BB962C8B-B14F-4D97-AF65-F5344CB8AC3E}">
        <p14:creationId xmlns:p14="http://schemas.microsoft.com/office/powerpoint/2010/main" val="237028287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EB1A06-2099-8654-2F84-7B66EE9EAF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pole tekstowe 3">
            <a:extLst>
              <a:ext uri="{FF2B5EF4-FFF2-40B4-BE49-F238E27FC236}">
                <a16:creationId xmlns:a16="http://schemas.microsoft.com/office/drawing/2014/main" id="{C8517795-6AF7-297A-3BAC-A964A30E17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411" y="2692918"/>
            <a:ext cx="11302409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Do niedawna uważany za chorobę wywoływaną przez </a:t>
            </a:r>
            <a:r>
              <a:rPr lang="pl-PL" altLang="pl-PL" sz="4000" i="1" dirty="0" err="1">
                <a:cs typeface="Arial" charset="0"/>
              </a:rPr>
              <a:t>Aeromonas</a:t>
            </a:r>
            <a:r>
              <a:rPr lang="pl-PL" altLang="pl-PL" sz="4000" i="1" dirty="0">
                <a:cs typeface="Arial" charset="0"/>
              </a:rPr>
              <a:t> </a:t>
            </a:r>
            <a:r>
              <a:rPr lang="pl-PL" altLang="pl-PL" sz="4000" i="1" dirty="0" err="1">
                <a:cs typeface="Arial" charset="0"/>
              </a:rPr>
              <a:t>hydrophila</a:t>
            </a:r>
            <a:endParaRPr lang="pl-PL" altLang="pl-PL" sz="4000" dirty="0">
              <a:cs typeface="Arial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pl-PL" altLang="pl-PL" sz="1000" dirty="0">
              <a:cs typeface="Arial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Obecnie postrzegana jako zespół wieloczynnikowy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pl-PL" altLang="pl-PL" sz="1000" dirty="0">
              <a:cs typeface="Arial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Określany bardziej medycznie jako </a:t>
            </a:r>
            <a:r>
              <a:rPr lang="pl-PL" altLang="pl-PL" sz="4000" dirty="0" err="1">
                <a:cs typeface="Arial" charset="0"/>
              </a:rPr>
              <a:t>dermatosepticemia</a:t>
            </a:r>
            <a:endParaRPr lang="pl-PL" altLang="pl-PL" sz="4000" dirty="0">
              <a:cs typeface="Arial" charset="0"/>
            </a:endParaRPr>
          </a:p>
        </p:txBody>
      </p:sp>
      <p:sp>
        <p:nvSpPr>
          <p:cNvPr id="32771" name="Tytuł 1">
            <a:extLst>
              <a:ext uri="{FF2B5EF4-FFF2-40B4-BE49-F238E27FC236}">
                <a16:creationId xmlns:a16="http://schemas.microsoft.com/office/drawing/2014/main" id="{B5E3D424-900D-D17B-0C8A-7287F2631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49" y="616154"/>
            <a:ext cx="11865935" cy="1143001"/>
          </a:xfrm>
        </p:spPr>
        <p:txBody>
          <a:bodyPr>
            <a:noAutofit/>
          </a:bodyPr>
          <a:lstStyle/>
          <a:p>
            <a:pPr algn="ctr" eaLnBrk="1" hangingPunct="1"/>
            <a:r>
              <a:rPr lang="pl-PL" altLang="pl-PL" sz="7000" b="1" dirty="0">
                <a:latin typeface="Berlin Sans FB Demi" panose="020E0802020502020306" pitchFamily="34" charset="0"/>
              </a:rPr>
              <a:t>„RED LEG SYNDROME”</a:t>
            </a:r>
          </a:p>
        </p:txBody>
      </p:sp>
    </p:spTree>
    <p:extLst>
      <p:ext uri="{BB962C8B-B14F-4D97-AF65-F5344CB8AC3E}">
        <p14:creationId xmlns:p14="http://schemas.microsoft.com/office/powerpoint/2010/main" val="138242962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298844-6475-6ABE-2760-8BB88DABF3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pole tekstowe 3">
            <a:extLst>
              <a:ext uri="{FF2B5EF4-FFF2-40B4-BE49-F238E27FC236}">
                <a16:creationId xmlns:a16="http://schemas.microsoft.com/office/drawing/2014/main" id="{991D01AC-9948-37D5-4976-DD10D11D2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411" y="2287672"/>
            <a:ext cx="11302409" cy="20928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Najczęściej stwierdzane są Gram (-) pałeczki, chociaż zdarzają się też bakterie Gram (+) </a:t>
            </a:r>
            <a:r>
              <a:rPr lang="pl-PL" altLang="pl-PL" sz="4000" i="1" dirty="0">
                <a:cs typeface="Arial" charset="0"/>
              </a:rPr>
              <a:t>(</a:t>
            </a:r>
            <a:r>
              <a:rPr lang="pl-PL" altLang="pl-PL" sz="4000" i="1" dirty="0" err="1">
                <a:cs typeface="Arial" charset="0"/>
              </a:rPr>
              <a:t>Staphylococcus</a:t>
            </a:r>
            <a:r>
              <a:rPr lang="pl-PL" altLang="pl-PL" sz="4000" i="1" dirty="0">
                <a:cs typeface="Arial" charset="0"/>
              </a:rPr>
              <a:t> </a:t>
            </a:r>
            <a:r>
              <a:rPr lang="pl-PL" altLang="pl-PL" sz="4000" dirty="0" err="1">
                <a:cs typeface="Arial" charset="0"/>
              </a:rPr>
              <a:t>spp</a:t>
            </a:r>
            <a:r>
              <a:rPr lang="pl-PL" altLang="pl-PL" sz="4000" dirty="0">
                <a:cs typeface="Arial" charset="0"/>
              </a:rPr>
              <a:t>., </a:t>
            </a:r>
            <a:r>
              <a:rPr lang="pl-PL" altLang="pl-PL" sz="4000" i="1" dirty="0" err="1">
                <a:cs typeface="Arial" charset="0"/>
              </a:rPr>
              <a:t>Streptococcus</a:t>
            </a:r>
            <a:r>
              <a:rPr lang="pl-PL" altLang="pl-PL" sz="4000" i="1" dirty="0">
                <a:cs typeface="Arial" charset="0"/>
              </a:rPr>
              <a:t> </a:t>
            </a:r>
            <a:r>
              <a:rPr lang="pl-PL" altLang="pl-PL" sz="4000" dirty="0" err="1">
                <a:cs typeface="Arial" charset="0"/>
              </a:rPr>
              <a:t>spp</a:t>
            </a:r>
            <a:r>
              <a:rPr lang="pl-PL" altLang="pl-PL" sz="4000" dirty="0">
                <a:cs typeface="Arial" charset="0"/>
              </a:rPr>
              <a:t>.</a:t>
            </a:r>
            <a:r>
              <a:rPr lang="pl-PL" altLang="pl-PL" sz="4000" i="1" dirty="0">
                <a:cs typeface="Arial" charset="0"/>
              </a:rPr>
              <a:t>)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pl-PL" altLang="pl-PL" sz="1000" dirty="0">
              <a:cs typeface="Arial" charset="0"/>
            </a:endParaRPr>
          </a:p>
        </p:txBody>
      </p:sp>
      <p:sp>
        <p:nvSpPr>
          <p:cNvPr id="32771" name="Tytuł 1">
            <a:extLst>
              <a:ext uri="{FF2B5EF4-FFF2-40B4-BE49-F238E27FC236}">
                <a16:creationId xmlns:a16="http://schemas.microsoft.com/office/drawing/2014/main" id="{DB46EB8A-0616-E735-5F47-D9AF02A722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49" y="616154"/>
            <a:ext cx="11865935" cy="1143001"/>
          </a:xfrm>
        </p:spPr>
        <p:txBody>
          <a:bodyPr>
            <a:noAutofit/>
          </a:bodyPr>
          <a:lstStyle/>
          <a:p>
            <a:pPr algn="ctr" eaLnBrk="1" hangingPunct="1"/>
            <a:r>
              <a:rPr lang="pl-PL" altLang="pl-PL" sz="7000" b="1" dirty="0">
                <a:latin typeface="Berlin Sans FB Demi" panose="020E0802020502020306" pitchFamily="34" charset="0"/>
              </a:rPr>
              <a:t>„RED LEG SYNDROME”</a:t>
            </a:r>
          </a:p>
        </p:txBody>
      </p:sp>
    </p:spTree>
    <p:extLst>
      <p:ext uri="{BB962C8B-B14F-4D97-AF65-F5344CB8AC3E}">
        <p14:creationId xmlns:p14="http://schemas.microsoft.com/office/powerpoint/2010/main" val="416537229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F3163B-495D-E529-6386-3730D75AA0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pole tekstowe 3">
            <a:extLst>
              <a:ext uri="{FF2B5EF4-FFF2-40B4-BE49-F238E27FC236}">
                <a16:creationId xmlns:a16="http://schemas.microsoft.com/office/drawing/2014/main" id="{3E143AD0-EFC9-24F5-C5CA-C43539FD26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411" y="2287672"/>
            <a:ext cx="11302409" cy="2708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Poza objawami skórnymi obserwowane także obrzęki limfatyczne, </a:t>
            </a:r>
            <a:r>
              <a:rPr lang="pl-PL" altLang="pl-PL" sz="4000" dirty="0" err="1">
                <a:cs typeface="Arial" charset="0"/>
              </a:rPr>
              <a:t>hydrocoelom</a:t>
            </a:r>
            <a:r>
              <a:rPr lang="pl-PL" altLang="pl-PL" sz="4000" dirty="0">
                <a:cs typeface="Arial" charset="0"/>
              </a:rPr>
              <a:t>, obrzęki języka, obrzęki rogówki oraz wybroczyny i wylewy krwiste w narządach wewnętrznych </a:t>
            </a:r>
            <a:endParaRPr lang="pl-PL" altLang="pl-PL" sz="4000" i="1" dirty="0">
              <a:cs typeface="Arial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pl-PL" altLang="pl-PL" sz="1000" dirty="0">
              <a:cs typeface="Arial" charset="0"/>
            </a:endParaRPr>
          </a:p>
        </p:txBody>
      </p:sp>
      <p:sp>
        <p:nvSpPr>
          <p:cNvPr id="32771" name="Tytuł 1">
            <a:extLst>
              <a:ext uri="{FF2B5EF4-FFF2-40B4-BE49-F238E27FC236}">
                <a16:creationId xmlns:a16="http://schemas.microsoft.com/office/drawing/2014/main" id="{7E8196DA-1418-EC1B-0A8A-95C739D537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49" y="616154"/>
            <a:ext cx="11865935" cy="1143001"/>
          </a:xfrm>
        </p:spPr>
        <p:txBody>
          <a:bodyPr>
            <a:noAutofit/>
          </a:bodyPr>
          <a:lstStyle/>
          <a:p>
            <a:pPr algn="ctr" eaLnBrk="1" hangingPunct="1"/>
            <a:r>
              <a:rPr lang="pl-PL" altLang="pl-PL" sz="7000" b="1" dirty="0">
                <a:latin typeface="Berlin Sans FB Demi" panose="020E0802020502020306" pitchFamily="34" charset="0"/>
              </a:rPr>
              <a:t>FLAWOBAKTERIOZA</a:t>
            </a:r>
          </a:p>
        </p:txBody>
      </p:sp>
    </p:spTree>
    <p:extLst>
      <p:ext uri="{BB962C8B-B14F-4D97-AF65-F5344CB8AC3E}">
        <p14:creationId xmlns:p14="http://schemas.microsoft.com/office/powerpoint/2010/main" val="342784505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1FAA5F-8452-3151-E1F0-9C7760F5E0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pole tekstowe 3">
            <a:extLst>
              <a:ext uri="{FF2B5EF4-FFF2-40B4-BE49-F238E27FC236}">
                <a16:creationId xmlns:a16="http://schemas.microsoft.com/office/drawing/2014/main" id="{BEB5A87F-8EA6-3DF8-B223-8E510F4486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411" y="2287672"/>
            <a:ext cx="11302409" cy="35548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Najczęściej wywoływane przez atypowe prątki związane ze środowiskiem wodnym – </a:t>
            </a:r>
            <a:r>
              <a:rPr lang="pl-PL" altLang="pl-PL" sz="4000" i="1" dirty="0" err="1">
                <a:cs typeface="Arial" charset="0"/>
              </a:rPr>
              <a:t>Mycobacterium</a:t>
            </a:r>
            <a:r>
              <a:rPr lang="pl-PL" altLang="pl-PL" sz="4000" i="1" dirty="0">
                <a:cs typeface="Arial" charset="0"/>
              </a:rPr>
              <a:t> </a:t>
            </a:r>
            <a:r>
              <a:rPr lang="pl-PL" altLang="pl-PL" sz="4000" i="1" dirty="0" err="1">
                <a:cs typeface="Arial" charset="0"/>
              </a:rPr>
              <a:t>marinum</a:t>
            </a:r>
            <a:r>
              <a:rPr lang="pl-PL" altLang="pl-PL" sz="4000" i="1" dirty="0">
                <a:cs typeface="Arial" charset="0"/>
              </a:rPr>
              <a:t>, </a:t>
            </a:r>
            <a:r>
              <a:rPr lang="pl-PL" altLang="pl-PL" sz="4000" i="1" dirty="0" err="1">
                <a:cs typeface="Arial" charset="0"/>
              </a:rPr>
              <a:t>M.chelonei</a:t>
            </a:r>
            <a:r>
              <a:rPr lang="pl-PL" altLang="pl-PL" sz="4000" i="1" dirty="0">
                <a:cs typeface="Arial" charset="0"/>
              </a:rPr>
              <a:t>, </a:t>
            </a:r>
            <a:r>
              <a:rPr lang="pl-PL" altLang="pl-PL" sz="4000" i="1" dirty="0" err="1">
                <a:cs typeface="Arial" charset="0"/>
              </a:rPr>
              <a:t>M.liflandii</a:t>
            </a:r>
            <a:endParaRPr lang="pl-PL" altLang="pl-PL" sz="4000" i="1" dirty="0">
              <a:cs typeface="Arial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pl-PL" altLang="pl-PL" sz="1500" i="1" dirty="0">
              <a:cs typeface="Arial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Przebieg </a:t>
            </a:r>
            <a:r>
              <a:rPr lang="pl-PL" altLang="pl-PL" sz="4000" dirty="0" err="1">
                <a:cs typeface="Arial" charset="0"/>
              </a:rPr>
              <a:t>subkliniczny</a:t>
            </a:r>
            <a:r>
              <a:rPr lang="pl-PL" altLang="pl-PL" sz="4000" dirty="0">
                <a:cs typeface="Arial" charset="0"/>
              </a:rPr>
              <a:t> lub z niespecyficznymi objawami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pl-PL" altLang="pl-PL" sz="1000" dirty="0">
              <a:cs typeface="Arial" charset="0"/>
            </a:endParaRPr>
          </a:p>
        </p:txBody>
      </p:sp>
      <p:sp>
        <p:nvSpPr>
          <p:cNvPr id="32771" name="Tytuł 1">
            <a:extLst>
              <a:ext uri="{FF2B5EF4-FFF2-40B4-BE49-F238E27FC236}">
                <a16:creationId xmlns:a16="http://schemas.microsoft.com/office/drawing/2014/main" id="{F7EB98E7-A414-063D-ACFA-C044571F7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49" y="616154"/>
            <a:ext cx="11865935" cy="1143001"/>
          </a:xfrm>
        </p:spPr>
        <p:txBody>
          <a:bodyPr>
            <a:noAutofit/>
          </a:bodyPr>
          <a:lstStyle/>
          <a:p>
            <a:pPr algn="ctr" eaLnBrk="1" hangingPunct="1"/>
            <a:r>
              <a:rPr lang="pl-PL" altLang="pl-PL" sz="7000" b="1" dirty="0">
                <a:latin typeface="Berlin Sans FB Demi" panose="020E0802020502020306" pitchFamily="34" charset="0"/>
              </a:rPr>
              <a:t>MYKOBAKTERIOZY</a:t>
            </a:r>
          </a:p>
        </p:txBody>
      </p:sp>
    </p:spTree>
    <p:extLst>
      <p:ext uri="{BB962C8B-B14F-4D97-AF65-F5344CB8AC3E}">
        <p14:creationId xmlns:p14="http://schemas.microsoft.com/office/powerpoint/2010/main" val="219078549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1D0962-9808-8B52-D2F7-1B75A04B5E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pole tekstowe 3">
            <a:extLst>
              <a:ext uri="{FF2B5EF4-FFF2-40B4-BE49-F238E27FC236}">
                <a16:creationId xmlns:a16="http://schemas.microsoft.com/office/drawing/2014/main" id="{1ACA4856-A026-2061-40A0-A5B0153B43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339" y="2302306"/>
            <a:ext cx="6259680" cy="3939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Spadek apetytu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Osowiałość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Chudnięcie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Obrzęki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Zaburzenia równowagi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Grudkowe zapalenie skóry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pl-PL" altLang="pl-PL" sz="1000" dirty="0">
              <a:cs typeface="Arial" charset="0"/>
            </a:endParaRPr>
          </a:p>
        </p:txBody>
      </p:sp>
      <p:sp>
        <p:nvSpPr>
          <p:cNvPr id="32771" name="Tytuł 1">
            <a:extLst>
              <a:ext uri="{FF2B5EF4-FFF2-40B4-BE49-F238E27FC236}">
                <a16:creationId xmlns:a16="http://schemas.microsoft.com/office/drawing/2014/main" id="{56029DA6-1549-3088-8D01-7A9A1A98AA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49" y="616154"/>
            <a:ext cx="11865935" cy="1143001"/>
          </a:xfrm>
        </p:spPr>
        <p:txBody>
          <a:bodyPr>
            <a:noAutofit/>
          </a:bodyPr>
          <a:lstStyle/>
          <a:p>
            <a:pPr algn="ctr" eaLnBrk="1" hangingPunct="1"/>
            <a:r>
              <a:rPr lang="pl-PL" altLang="pl-PL" sz="7000" b="1" dirty="0">
                <a:latin typeface="Berlin Sans FB Demi" panose="020E0802020502020306" pitchFamily="34" charset="0"/>
              </a:rPr>
              <a:t>MYKOBAKTERIOZY</a:t>
            </a:r>
          </a:p>
        </p:txBody>
      </p:sp>
      <p:sp>
        <p:nvSpPr>
          <p:cNvPr id="2" name="pole tekstowe 3">
            <a:extLst>
              <a:ext uri="{FF2B5EF4-FFF2-40B4-BE49-F238E27FC236}">
                <a16:creationId xmlns:a16="http://schemas.microsoft.com/office/drawing/2014/main" id="{E0B64523-E6FC-5FD3-845C-D6457670E9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5616" y="2310905"/>
            <a:ext cx="6259680" cy="2708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Owrzodzenia skóry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Punktowe zmiany w oku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 err="1">
                <a:cs typeface="Arial" charset="0"/>
              </a:rPr>
              <a:t>Hydrocoelom</a:t>
            </a:r>
            <a:r>
              <a:rPr lang="pl-PL" altLang="pl-PL" sz="4000" dirty="0">
                <a:cs typeface="Arial" charset="0"/>
              </a:rPr>
              <a:t> 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Nagła śmierć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pl-PL" altLang="pl-PL" sz="1000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106312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EF068D-EF46-657D-EF9B-B42B9B0F03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pole tekstowe 3">
            <a:extLst>
              <a:ext uri="{FF2B5EF4-FFF2-40B4-BE49-F238E27FC236}">
                <a16:creationId xmlns:a16="http://schemas.microsoft.com/office/drawing/2014/main" id="{DFDC8A88-01F8-A63E-3330-5488B27918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411" y="1759155"/>
            <a:ext cx="11302409" cy="47859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Bardzo podobne do „red leg </a:t>
            </a:r>
            <a:r>
              <a:rPr lang="pl-PL" altLang="pl-PL" sz="4000" dirty="0" err="1">
                <a:cs typeface="Arial" charset="0"/>
              </a:rPr>
              <a:t>syndrome</a:t>
            </a:r>
            <a:r>
              <a:rPr lang="pl-PL" altLang="pl-PL" sz="4000" dirty="0">
                <a:cs typeface="Arial" charset="0"/>
              </a:rPr>
              <a:t>”</a:t>
            </a:r>
            <a:endParaRPr lang="pl-PL" altLang="pl-PL" sz="4000" i="1" dirty="0">
              <a:cs typeface="Arial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pl-PL" altLang="pl-PL" sz="1500" i="1" dirty="0">
              <a:cs typeface="Arial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Zaczerwienienia i punktowe wybroczyny na skórze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Nadmierne złuszczenia 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 err="1">
                <a:cs typeface="Arial" charset="0"/>
              </a:rPr>
              <a:t>Hydrocoelom</a:t>
            </a:r>
            <a:endParaRPr lang="pl-PL" altLang="pl-PL" sz="4000" dirty="0">
              <a:cs typeface="Arial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Obrzęki limfatyczne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Depigmentacje skóry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Zapalenie płuc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pl-PL" altLang="pl-PL" sz="1000" dirty="0">
              <a:cs typeface="Arial" charset="0"/>
            </a:endParaRPr>
          </a:p>
        </p:txBody>
      </p:sp>
      <p:sp>
        <p:nvSpPr>
          <p:cNvPr id="32771" name="Tytuł 1">
            <a:extLst>
              <a:ext uri="{FF2B5EF4-FFF2-40B4-BE49-F238E27FC236}">
                <a16:creationId xmlns:a16="http://schemas.microsoft.com/office/drawing/2014/main" id="{E0433060-512F-D320-9A24-13B4B4FE0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49" y="616154"/>
            <a:ext cx="11865935" cy="1143001"/>
          </a:xfrm>
        </p:spPr>
        <p:txBody>
          <a:bodyPr>
            <a:noAutofit/>
          </a:bodyPr>
          <a:lstStyle/>
          <a:p>
            <a:pPr algn="ctr" eaLnBrk="1" hangingPunct="1"/>
            <a:r>
              <a:rPr lang="pl-PL" altLang="pl-PL" sz="7000" b="1" dirty="0">
                <a:latin typeface="Berlin Sans FB Demi" panose="020E0802020502020306" pitchFamily="34" charset="0"/>
              </a:rPr>
              <a:t>CHLAMYDIOZY</a:t>
            </a:r>
          </a:p>
        </p:txBody>
      </p:sp>
      <p:sp>
        <p:nvSpPr>
          <p:cNvPr id="2" name="pole tekstowe 3">
            <a:extLst>
              <a:ext uri="{FF2B5EF4-FFF2-40B4-BE49-F238E27FC236}">
                <a16:creationId xmlns:a16="http://schemas.microsoft.com/office/drawing/2014/main" id="{7989CA81-C499-7122-EA43-F70759AC14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43044" y="3204523"/>
            <a:ext cx="6259680" cy="3323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Zapalenie wątroby 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Objawy neurologiczne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Brak apetytu 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Apatia</a:t>
            </a:r>
          </a:p>
          <a:p>
            <a:pPr marL="0" indent="0" eaLnBrk="1" hangingPunct="1">
              <a:spcBef>
                <a:spcPct val="0"/>
              </a:spcBef>
              <a:buNone/>
              <a:defRPr/>
            </a:pPr>
            <a:r>
              <a:rPr lang="pl-PL" altLang="pl-PL" sz="4000" dirty="0">
                <a:solidFill>
                  <a:srgbClr val="FF0000"/>
                </a:solidFill>
                <a:cs typeface="Arial" charset="0"/>
              </a:rPr>
              <a:t>              TETRACYKLINA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pl-PL" altLang="pl-PL" sz="1000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843125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FEA956-FD96-E20F-14BF-BD940E0202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pole tekstowe 3">
            <a:extLst>
              <a:ext uri="{FF2B5EF4-FFF2-40B4-BE49-F238E27FC236}">
                <a16:creationId xmlns:a16="http://schemas.microsoft.com/office/drawing/2014/main" id="{98C6EFE7-D3DF-161D-585A-AF92E5D964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411" y="2287672"/>
            <a:ext cx="11302409" cy="2708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Posiew bakteriologiczny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Preparaty odciskowe, w tym barwienie </a:t>
            </a:r>
            <a:r>
              <a:rPr lang="pl-PL" altLang="pl-PL" sz="4000" dirty="0" err="1">
                <a:cs typeface="Arial" charset="0"/>
              </a:rPr>
              <a:t>Ziehl-Neelsena</a:t>
            </a:r>
            <a:endParaRPr lang="pl-PL" altLang="pl-PL" sz="4000" dirty="0">
              <a:cs typeface="Arial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Badania metodą PCR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pl-PL" altLang="pl-PL" sz="1000" dirty="0">
              <a:cs typeface="Arial" charset="0"/>
            </a:endParaRPr>
          </a:p>
        </p:txBody>
      </p:sp>
      <p:sp>
        <p:nvSpPr>
          <p:cNvPr id="32771" name="Tytuł 1">
            <a:extLst>
              <a:ext uri="{FF2B5EF4-FFF2-40B4-BE49-F238E27FC236}">
                <a16:creationId xmlns:a16="http://schemas.microsoft.com/office/drawing/2014/main" id="{B246917E-DA12-F4B2-C41E-58D9C142F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49" y="616154"/>
            <a:ext cx="11865935" cy="1143001"/>
          </a:xfrm>
        </p:spPr>
        <p:txBody>
          <a:bodyPr>
            <a:noAutofit/>
          </a:bodyPr>
          <a:lstStyle/>
          <a:p>
            <a:pPr algn="ctr" eaLnBrk="1" hangingPunct="1"/>
            <a:r>
              <a:rPr lang="pl-PL" altLang="pl-PL" sz="7000" b="1" dirty="0">
                <a:latin typeface="Berlin Sans FB Demi" panose="020E0802020502020306" pitchFamily="34" charset="0"/>
              </a:rPr>
              <a:t>DIAGNOSTYKA</a:t>
            </a:r>
          </a:p>
        </p:txBody>
      </p:sp>
    </p:spTree>
    <p:extLst>
      <p:ext uri="{BB962C8B-B14F-4D97-AF65-F5344CB8AC3E}">
        <p14:creationId xmlns:p14="http://schemas.microsoft.com/office/powerpoint/2010/main" val="341895647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156AA2-CB8D-B3ED-D924-13C0B70998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pole tekstowe 3">
            <a:extLst>
              <a:ext uri="{FF2B5EF4-FFF2-40B4-BE49-F238E27FC236}">
                <a16:creationId xmlns:a16="http://schemas.microsoft.com/office/drawing/2014/main" id="{95E666F3-B2DB-708A-A2DE-21DDF08344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411" y="2287672"/>
            <a:ext cx="11302409" cy="2708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Posiew bakteriologiczny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Preparaty odciskowe, w tym barwienie </a:t>
            </a:r>
            <a:r>
              <a:rPr lang="pl-PL" altLang="pl-PL" sz="4000" dirty="0" err="1">
                <a:cs typeface="Arial" charset="0"/>
              </a:rPr>
              <a:t>Ziehl-Neelsena</a:t>
            </a:r>
            <a:endParaRPr lang="pl-PL" altLang="pl-PL" sz="4000" dirty="0">
              <a:cs typeface="Arial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Badania metodą PCR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pl-PL" altLang="pl-PL" sz="1000" dirty="0">
              <a:cs typeface="Arial" charset="0"/>
            </a:endParaRPr>
          </a:p>
        </p:txBody>
      </p:sp>
      <p:sp>
        <p:nvSpPr>
          <p:cNvPr id="32771" name="Tytuł 1">
            <a:extLst>
              <a:ext uri="{FF2B5EF4-FFF2-40B4-BE49-F238E27FC236}">
                <a16:creationId xmlns:a16="http://schemas.microsoft.com/office/drawing/2014/main" id="{A4399157-9CCB-087C-138E-41F9ED11E9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49" y="616154"/>
            <a:ext cx="11865935" cy="1143001"/>
          </a:xfrm>
        </p:spPr>
        <p:txBody>
          <a:bodyPr>
            <a:noAutofit/>
          </a:bodyPr>
          <a:lstStyle/>
          <a:p>
            <a:pPr algn="ctr" eaLnBrk="1" hangingPunct="1"/>
            <a:r>
              <a:rPr lang="pl-PL" altLang="pl-PL" sz="7000" b="1" dirty="0">
                <a:latin typeface="Berlin Sans FB Demi" panose="020E0802020502020306" pitchFamily="34" charset="0"/>
              </a:rPr>
              <a:t>DIAGNOSTYKA</a:t>
            </a:r>
          </a:p>
        </p:txBody>
      </p:sp>
    </p:spTree>
    <p:extLst>
      <p:ext uri="{BB962C8B-B14F-4D97-AF65-F5344CB8AC3E}">
        <p14:creationId xmlns:p14="http://schemas.microsoft.com/office/powerpoint/2010/main" val="141176382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E905D8-7BBB-6A9A-94AC-ECA6B56BA2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pole tekstowe 3">
            <a:extLst>
              <a:ext uri="{FF2B5EF4-FFF2-40B4-BE49-F238E27FC236}">
                <a16:creationId xmlns:a16="http://schemas.microsoft.com/office/drawing/2014/main" id="{9452602B-EE63-8B78-13D1-C95367BB55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411" y="1946683"/>
            <a:ext cx="11302409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Najczęstsze przyczyny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pl-PL" altLang="pl-PL" sz="1000" dirty="0">
              <a:cs typeface="Arial" charset="0"/>
            </a:endParaRP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600" dirty="0">
                <a:cs typeface="Arial" charset="0"/>
              </a:rPr>
              <a:t>Otyłość</a:t>
            </a:r>
            <a:endParaRPr lang="pl-PL" altLang="pl-PL" sz="3200" dirty="0">
              <a:cs typeface="Arial" charset="0"/>
            </a:endParaRP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pl-PL" altLang="pl-PL" sz="600" dirty="0">
              <a:cs typeface="Arial" charset="0"/>
            </a:endParaRP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600" dirty="0">
                <a:cs typeface="Arial" charset="0"/>
              </a:rPr>
              <a:t>Aktywność jajników</a:t>
            </a: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600" dirty="0">
                <a:cs typeface="Arial" charset="0"/>
              </a:rPr>
              <a:t>Ciała obce w przewodzie pokarmowym</a:t>
            </a: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600" dirty="0" err="1">
                <a:cs typeface="Arial" charset="0"/>
              </a:rPr>
              <a:t>Organomegalia</a:t>
            </a:r>
            <a:endParaRPr lang="pl-PL" altLang="pl-PL" sz="3600" dirty="0">
              <a:cs typeface="Arial" charset="0"/>
            </a:endParaRPr>
          </a:p>
          <a:p>
            <a:pPr lvl="2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200" dirty="0" err="1">
                <a:cs typeface="Arial" charset="0"/>
              </a:rPr>
              <a:t>Nowotworzenie</a:t>
            </a:r>
            <a:endParaRPr lang="pl-PL" altLang="pl-PL" sz="3200" dirty="0">
              <a:cs typeface="Arial" charset="0"/>
            </a:endParaRPr>
          </a:p>
          <a:p>
            <a:pPr lvl="2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200" dirty="0">
                <a:cs typeface="Arial" charset="0"/>
              </a:rPr>
              <a:t>Ziarniniaki </a:t>
            </a:r>
          </a:p>
        </p:txBody>
      </p:sp>
      <p:sp>
        <p:nvSpPr>
          <p:cNvPr id="32771" name="Tytuł 1">
            <a:extLst>
              <a:ext uri="{FF2B5EF4-FFF2-40B4-BE49-F238E27FC236}">
                <a16:creationId xmlns:a16="http://schemas.microsoft.com/office/drawing/2014/main" id="{891FFC1C-2648-B5F1-8E9B-3C2C7155AA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49" y="616154"/>
            <a:ext cx="11865935" cy="1143001"/>
          </a:xfrm>
        </p:spPr>
        <p:txBody>
          <a:bodyPr>
            <a:noAutofit/>
          </a:bodyPr>
          <a:lstStyle/>
          <a:p>
            <a:pPr algn="ctr" eaLnBrk="1" hangingPunct="1"/>
            <a:r>
              <a:rPr lang="pl-PL" altLang="pl-PL" sz="7000" b="1" dirty="0">
                <a:latin typeface="Berlin Sans FB Demi" panose="020E0802020502020306" pitchFamily="34" charset="0"/>
              </a:rPr>
              <a:t>WYPADNIĘCIE KLOAKI</a:t>
            </a:r>
          </a:p>
        </p:txBody>
      </p:sp>
    </p:spTree>
    <p:extLst>
      <p:ext uri="{BB962C8B-B14F-4D97-AF65-F5344CB8AC3E}">
        <p14:creationId xmlns:p14="http://schemas.microsoft.com/office/powerpoint/2010/main" val="5117350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EC7C25-3FCF-6F77-FAA5-B321C469DB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pole tekstowe 3">
            <a:extLst>
              <a:ext uri="{FF2B5EF4-FFF2-40B4-BE49-F238E27FC236}">
                <a16:creationId xmlns:a16="http://schemas.microsoft.com/office/drawing/2014/main" id="{E4233D45-1135-4670-AE49-8AF5713330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9241" y="1943093"/>
            <a:ext cx="11193517" cy="3847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O co pytamy?</a:t>
            </a: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600" dirty="0">
                <a:cs typeface="Arial" charset="0"/>
              </a:rPr>
              <a:t>Warunki utrzymania</a:t>
            </a:r>
          </a:p>
          <a:p>
            <a:pPr lvl="2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200" dirty="0">
                <a:cs typeface="Arial" charset="0"/>
              </a:rPr>
              <a:t>Temperatura, wilgotność, podłoże, wyposażenie terrarium, oświetlenie </a:t>
            </a:r>
            <a:endParaRPr lang="pl-PL" altLang="pl-PL" sz="4000" dirty="0">
              <a:cs typeface="Arial" charset="0"/>
            </a:endParaRP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600" dirty="0"/>
              <a:t>Żywienie i suplementację</a:t>
            </a:r>
            <a:endParaRPr lang="pl-PL" altLang="pl-PL" dirty="0"/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600" dirty="0">
                <a:cs typeface="Arial" charset="0"/>
              </a:rPr>
              <a:t>Historię choroby</a:t>
            </a:r>
          </a:p>
          <a:p>
            <a:pPr marL="0" indent="0" eaLnBrk="1" hangingPunct="1">
              <a:spcBef>
                <a:spcPct val="0"/>
              </a:spcBef>
              <a:buNone/>
              <a:defRPr/>
            </a:pPr>
            <a:endParaRPr lang="pl-PL" altLang="pl-PL" i="1" dirty="0"/>
          </a:p>
        </p:txBody>
      </p:sp>
      <p:sp>
        <p:nvSpPr>
          <p:cNvPr id="32771" name="Tytuł 1">
            <a:extLst>
              <a:ext uri="{FF2B5EF4-FFF2-40B4-BE49-F238E27FC236}">
                <a16:creationId xmlns:a16="http://schemas.microsoft.com/office/drawing/2014/main" id="{7926A528-C3BE-2CE6-08F0-2ED8FA480D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49" y="616154"/>
            <a:ext cx="11865935" cy="1143001"/>
          </a:xfrm>
        </p:spPr>
        <p:txBody>
          <a:bodyPr>
            <a:noAutofit/>
          </a:bodyPr>
          <a:lstStyle/>
          <a:p>
            <a:pPr algn="ctr" eaLnBrk="1" hangingPunct="1"/>
            <a:r>
              <a:rPr lang="pl-PL" altLang="pl-PL" sz="7000" b="1" dirty="0">
                <a:latin typeface="Berlin Sans FB Demi" panose="020E0802020502020306" pitchFamily="34" charset="0"/>
              </a:rPr>
              <a:t>BADANIE KLINICZNE</a:t>
            </a:r>
          </a:p>
        </p:txBody>
      </p:sp>
    </p:spTree>
    <p:extLst>
      <p:ext uri="{BB962C8B-B14F-4D97-AF65-F5344CB8AC3E}">
        <p14:creationId xmlns:p14="http://schemas.microsoft.com/office/powerpoint/2010/main" val="425464945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ytuł 1">
            <a:extLst>
              <a:ext uri="{FF2B5EF4-FFF2-40B4-BE49-F238E27FC236}">
                <a16:creationId xmlns:a16="http://schemas.microsoft.com/office/drawing/2014/main" id="{99E765CF-9ECA-D586-0143-D4CC09880A1F}"/>
              </a:ext>
            </a:extLst>
          </p:cNvPr>
          <p:cNvSpPr txBox="1">
            <a:spLocks/>
          </p:cNvSpPr>
          <p:nvPr/>
        </p:nvSpPr>
        <p:spPr bwMode="auto">
          <a:xfrm>
            <a:off x="1512888" y="385763"/>
            <a:ext cx="914400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8800" b="1">
                <a:latin typeface="Blackadder ITC" panose="04020505051007020D02" pitchFamily="82" charset="0"/>
              </a:rPr>
              <a:t>Chytrydiomykoza</a:t>
            </a:r>
          </a:p>
        </p:txBody>
      </p:sp>
      <p:sp>
        <p:nvSpPr>
          <p:cNvPr id="23555" name="pole tekstowe 3">
            <a:extLst>
              <a:ext uri="{FF2B5EF4-FFF2-40B4-BE49-F238E27FC236}">
                <a16:creationId xmlns:a16="http://schemas.microsoft.com/office/drawing/2014/main" id="{A4D7FDF8-CDD8-8A66-3B23-23F8E7C252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1664" y="1700213"/>
            <a:ext cx="8383587" cy="486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800" dirty="0"/>
              <a:t>Opisana po raz pierwszy w 1993 roku w </a:t>
            </a:r>
            <a:r>
              <a:rPr lang="pl-PL" altLang="pl-PL" sz="2800" dirty="0" err="1"/>
              <a:t>Queensland</a:t>
            </a:r>
            <a:r>
              <a:rPr lang="pl-PL" altLang="pl-PL" sz="2800" dirty="0"/>
              <a:t>, gdzie zarejestrowano pierwsze masowe padnięcia płazów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endParaRPr lang="pl-PL" altLang="pl-PL" sz="1000" dirty="0"/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800" dirty="0"/>
              <a:t>Prawdopodobnie wywodzi się z Afryki, skąd został rozprzestrzeniony wraz z żabą szponiastą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endParaRPr lang="pl-PL" altLang="pl-PL" sz="1000" dirty="0"/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800" dirty="0"/>
              <a:t>Obecnie rejestrowana w Australii, obu Amerykach, a także, choć nie wywołując masowych padnięć, w Europie, Azji i Afryce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endParaRPr lang="pl-PL" altLang="pl-PL" sz="1000" dirty="0"/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800" dirty="0"/>
              <a:t>Stwierdzono wrażliwość blisko 500 różnych gatunków płazów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ytuł 1">
            <a:extLst>
              <a:ext uri="{FF2B5EF4-FFF2-40B4-BE49-F238E27FC236}">
                <a16:creationId xmlns:a16="http://schemas.microsoft.com/office/drawing/2014/main" id="{9BD844F8-15A7-A614-D1E2-4D5BACBEA55A}"/>
              </a:ext>
            </a:extLst>
          </p:cNvPr>
          <p:cNvSpPr txBox="1">
            <a:spLocks/>
          </p:cNvSpPr>
          <p:nvPr/>
        </p:nvSpPr>
        <p:spPr bwMode="auto">
          <a:xfrm>
            <a:off x="1512888" y="-200025"/>
            <a:ext cx="914400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6000" b="1">
                <a:latin typeface="Blackadder ITC" panose="04020505051007020D02" pitchFamily="82" charset="0"/>
              </a:rPr>
              <a:t>Chytrydiomykoza</a:t>
            </a:r>
          </a:p>
        </p:txBody>
      </p:sp>
      <p:sp>
        <p:nvSpPr>
          <p:cNvPr id="24579" name="pole tekstowe 3">
            <a:extLst>
              <a:ext uri="{FF2B5EF4-FFF2-40B4-BE49-F238E27FC236}">
                <a16:creationId xmlns:a16="http://schemas.microsoft.com/office/drawing/2014/main" id="{BAEBAFE3-2B29-AA9D-2CFC-F1A7678C54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9289" y="765176"/>
            <a:ext cx="8383587" cy="572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800"/>
              <a:t>Chorobę wywołuje grzyb </a:t>
            </a:r>
            <a:r>
              <a:rPr lang="pl-PL" altLang="pl-PL" sz="2800" i="1"/>
              <a:t>Batrachochytrium dendrobatidis </a:t>
            </a:r>
            <a:r>
              <a:rPr lang="pl-PL" altLang="pl-PL" sz="2800"/>
              <a:t>z typu skoczkowców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endParaRPr lang="pl-PL" altLang="pl-PL" sz="1000"/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800"/>
              <a:t>Patogen ma powinowactwo przede wszystkim do układu powłokowego (keratyna!)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endParaRPr lang="pl-PL" altLang="pl-PL" sz="1000"/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800"/>
              <a:t>Zakażenie następuje przez kontakt bezpośredni lub kontakt z wodą zanieczyszczoną aktywnie poruszającymi się zoosporami 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endParaRPr lang="pl-PL" altLang="pl-PL" sz="1000" i="1"/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800"/>
              <a:t>Zoospory wnikają w skórę żywicie-                                               la, dając początek zoosporangiom                                    produkującym kolejne zoospory.                                                 Te uwalniane są do środowiska lub                                                    reinfekują żywiciela</a:t>
            </a:r>
          </a:p>
        </p:txBody>
      </p:sp>
      <p:pic>
        <p:nvPicPr>
          <p:cNvPr id="24580" name="Obraz 1">
            <a:extLst>
              <a:ext uri="{FF2B5EF4-FFF2-40B4-BE49-F238E27FC236}">
                <a16:creationId xmlns:a16="http://schemas.microsoft.com/office/drawing/2014/main" id="{076C3986-6A1B-A6F7-34C7-591CF63936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864" y="3716339"/>
            <a:ext cx="3032125" cy="303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1" name="pole tekstowe 2">
            <a:extLst>
              <a:ext uri="{FF2B5EF4-FFF2-40B4-BE49-F238E27FC236}">
                <a16:creationId xmlns:a16="http://schemas.microsoft.com/office/drawing/2014/main" id="{18804603-2FAB-8615-0BCF-CC52CB2267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64538" y="6524626"/>
            <a:ext cx="2303462" cy="24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www.wikipedia.org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ytuł 1">
            <a:extLst>
              <a:ext uri="{FF2B5EF4-FFF2-40B4-BE49-F238E27FC236}">
                <a16:creationId xmlns:a16="http://schemas.microsoft.com/office/drawing/2014/main" id="{3126B9CA-A516-D6DE-6925-6CCE78B48D68}"/>
              </a:ext>
            </a:extLst>
          </p:cNvPr>
          <p:cNvSpPr txBox="1">
            <a:spLocks/>
          </p:cNvSpPr>
          <p:nvPr/>
        </p:nvSpPr>
        <p:spPr bwMode="auto">
          <a:xfrm>
            <a:off x="1512888" y="53975"/>
            <a:ext cx="914400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8800" b="1">
                <a:latin typeface="Blackadder ITC" panose="04020505051007020D02" pitchFamily="82" charset="0"/>
              </a:rPr>
              <a:t>Chytrydiomykoza</a:t>
            </a:r>
          </a:p>
        </p:txBody>
      </p:sp>
      <p:sp>
        <p:nvSpPr>
          <p:cNvPr id="25603" name="pole tekstowe 3">
            <a:extLst>
              <a:ext uri="{FF2B5EF4-FFF2-40B4-BE49-F238E27FC236}">
                <a16:creationId xmlns:a16="http://schemas.microsoft.com/office/drawing/2014/main" id="{F590745B-6DA5-04EB-AB56-01DF125321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9289" y="1162050"/>
            <a:ext cx="8383587" cy="5570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800"/>
              <a:t>Zniszczenie skóry powoduje w organizmie płazów bardzo poważne zaburzenia równowagi wodno-elektrolitowej, termoregulacji i wymiany gazowej 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endParaRPr lang="pl-PL" altLang="pl-PL" sz="1000"/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800"/>
              <a:t>Do objawów należą: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400"/>
              <a:t>Apatia, brak reakcji na bodźce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400"/>
              <a:t>Brak apetytu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400"/>
              <a:t>Podrażnienia, zaczerwienienia i owrzodzenia skóry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400"/>
              <a:t>Nadmierne linienie 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400"/>
              <a:t>Konwulsje, paraliż kończyn miednicznych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400"/>
              <a:t>Masowe padnięcia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400"/>
              <a:t>Deformacje i depigmentacje aparatu gębowego u kijanek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endParaRPr lang="pl-PL" altLang="pl-PL" sz="1000"/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800"/>
              <a:t>Okres inkubacji trwa kilka dni, sam przebieg choroby jest gwałtowny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ytuł 1">
            <a:extLst>
              <a:ext uri="{FF2B5EF4-FFF2-40B4-BE49-F238E27FC236}">
                <a16:creationId xmlns:a16="http://schemas.microsoft.com/office/drawing/2014/main" id="{5252F32C-F879-42D7-D065-909B722FA7FE}"/>
              </a:ext>
            </a:extLst>
          </p:cNvPr>
          <p:cNvSpPr txBox="1">
            <a:spLocks/>
          </p:cNvSpPr>
          <p:nvPr/>
        </p:nvSpPr>
        <p:spPr bwMode="auto">
          <a:xfrm>
            <a:off x="1552575" y="-122238"/>
            <a:ext cx="9144000" cy="1143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8800" b="1">
                <a:latin typeface="Blackadder ITC" panose="04020505051007020D02" pitchFamily="82" charset="0"/>
              </a:rPr>
              <a:t>Chytrydiomykoza</a:t>
            </a:r>
          </a:p>
        </p:txBody>
      </p:sp>
      <p:sp>
        <p:nvSpPr>
          <p:cNvPr id="16387" name="pole tekstowe 3">
            <a:extLst>
              <a:ext uri="{FF2B5EF4-FFF2-40B4-BE49-F238E27FC236}">
                <a16:creationId xmlns:a16="http://schemas.microsoft.com/office/drawing/2014/main" id="{23BF25DC-BFBC-296B-1340-DADAFBAAB0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2300" y="1020763"/>
            <a:ext cx="8383588" cy="603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2800" dirty="0">
                <a:cs typeface="Arial" charset="0"/>
              </a:rPr>
              <a:t>Wykazano zdolność inwazji u nicieni, raków i gadów 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pl-PL" altLang="pl-PL" sz="1000" dirty="0">
              <a:cs typeface="Arial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2800" dirty="0">
                <a:cs typeface="Arial" charset="0"/>
              </a:rPr>
              <a:t>Wykazano mechaniczne przenoszenie patogenu między zbiornikami przez ptactwo wodne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pl-PL" altLang="pl-PL" sz="1000" dirty="0">
              <a:cs typeface="Arial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2800" dirty="0">
                <a:cs typeface="Arial" charset="0"/>
              </a:rPr>
              <a:t>Grzyb może przetrwać w sterylnym wilgotnym piasku rzecznym do 3 miesięcy</a:t>
            </a:r>
          </a:p>
          <a:p>
            <a:pPr marL="0" indent="0" eaLnBrk="1" hangingPunct="1">
              <a:spcBef>
                <a:spcPct val="0"/>
              </a:spcBef>
              <a:buNone/>
              <a:defRPr/>
            </a:pPr>
            <a:endParaRPr lang="pl-PL" altLang="pl-PL" sz="1000" dirty="0">
              <a:cs typeface="Arial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2800" dirty="0">
                <a:cs typeface="Arial" charset="0"/>
              </a:rPr>
              <a:t>Najlepszy wzrost wykazuje w temperaturze 17-25°C, u gatunków żyjące w cieplejszym klimacie oraz narażone na temperatury rzędu 10°C są mniej narażone na wystąpienie klinicznej postaci choroby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pl-PL" altLang="pl-PL" sz="1000" dirty="0">
              <a:cs typeface="Arial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2800" dirty="0">
                <a:cs typeface="Arial" charset="0"/>
              </a:rPr>
              <a:t>Niektóre gatunki wykazują oporność i mogą być bezobjawowymi nosicielami (żaba szponiasta, rycząca, aga)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ytuł 1">
            <a:extLst>
              <a:ext uri="{FF2B5EF4-FFF2-40B4-BE49-F238E27FC236}">
                <a16:creationId xmlns:a16="http://schemas.microsoft.com/office/drawing/2014/main" id="{0DABB815-DBBB-9239-3EF4-98D1D3299FBB}"/>
              </a:ext>
            </a:extLst>
          </p:cNvPr>
          <p:cNvSpPr txBox="1">
            <a:spLocks/>
          </p:cNvSpPr>
          <p:nvPr/>
        </p:nvSpPr>
        <p:spPr bwMode="auto">
          <a:xfrm>
            <a:off x="1498600" y="22860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8800" b="1">
                <a:latin typeface="Blackadder ITC" panose="04020505051007020D02" pitchFamily="82" charset="0"/>
              </a:rPr>
              <a:t>Chytrydiomykoza</a:t>
            </a:r>
          </a:p>
        </p:txBody>
      </p:sp>
      <p:sp>
        <p:nvSpPr>
          <p:cNvPr id="27651" name="pole tekstowe 3">
            <a:extLst>
              <a:ext uri="{FF2B5EF4-FFF2-40B4-BE49-F238E27FC236}">
                <a16:creationId xmlns:a16="http://schemas.microsoft.com/office/drawing/2014/main" id="{F075E9CA-8A1B-3C56-CCB5-F7887FE841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9289" y="1412876"/>
            <a:ext cx="8383587" cy="514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800"/>
              <a:t>Leczenie wykonalne praktycznie tylko w warunkach hodowlanych 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endParaRPr lang="pl-PL" altLang="pl-PL" sz="1000"/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400"/>
              <a:t>Preparaty przeciwgrzybicze (itrakonazol)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400"/>
              <a:t>Chloramfenikol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400"/>
              <a:t>Zieleń malachitowa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400"/>
              <a:t>formalina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400"/>
              <a:t>Terapia termiczna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endParaRPr lang="pl-PL" altLang="pl-PL" sz="1000"/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800"/>
              <a:t>Brak badań względem bezpieczeństwa stosowanych leków!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endParaRPr lang="pl-PL" altLang="pl-PL" sz="1000"/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800"/>
              <a:t>Niektóre gatunki bardzo wrażliwe na wysoką temperaturę!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ytuł 1">
            <a:extLst>
              <a:ext uri="{FF2B5EF4-FFF2-40B4-BE49-F238E27FC236}">
                <a16:creationId xmlns:a16="http://schemas.microsoft.com/office/drawing/2014/main" id="{39172550-BD0D-4A2F-D3AB-0DAE122875BA}"/>
              </a:ext>
            </a:extLst>
          </p:cNvPr>
          <p:cNvSpPr txBox="1">
            <a:spLocks/>
          </p:cNvSpPr>
          <p:nvPr/>
        </p:nvSpPr>
        <p:spPr bwMode="auto">
          <a:xfrm>
            <a:off x="1512888" y="68263"/>
            <a:ext cx="914400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8800" b="1">
                <a:latin typeface="Blackadder ITC" panose="04020505051007020D02" pitchFamily="82" charset="0"/>
              </a:rPr>
              <a:t>Chytrydiomykoza</a:t>
            </a:r>
          </a:p>
        </p:txBody>
      </p:sp>
      <p:sp>
        <p:nvSpPr>
          <p:cNvPr id="28675" name="pole tekstowe 3">
            <a:extLst>
              <a:ext uri="{FF2B5EF4-FFF2-40B4-BE49-F238E27FC236}">
                <a16:creationId xmlns:a16="http://schemas.microsoft.com/office/drawing/2014/main" id="{F4FA654D-5054-7930-DA7A-190FB1D1FE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92300" y="1412876"/>
            <a:ext cx="8383588" cy="4862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800" i="1"/>
              <a:t>Batrachochytrium dendrobatidis </a:t>
            </a:r>
            <a:r>
              <a:rPr lang="pl-PL" altLang="pl-PL" sz="2800"/>
              <a:t>w 2010 r. został stwierdzony także w Polsce u żab zielonych (</a:t>
            </a:r>
            <a:r>
              <a:rPr lang="pl-PL" altLang="pl-PL" sz="2800" i="1"/>
              <a:t>Pelophylax</a:t>
            </a:r>
            <a:r>
              <a:rPr lang="pl-PL" altLang="pl-PL" sz="2800"/>
              <a:t> spp.)</a:t>
            </a:r>
            <a:endParaRPr lang="pl-PL" altLang="pl-PL" sz="2800" i="1"/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endParaRPr lang="pl-PL" altLang="pl-PL" sz="1000"/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800"/>
              <a:t>W 2013 roku opisano drugi gatunek – </a:t>
            </a:r>
            <a:r>
              <a:rPr lang="pl-PL" altLang="pl-PL" sz="2800" i="1"/>
              <a:t>B.salamandrivorans</a:t>
            </a:r>
            <a:r>
              <a:rPr lang="pl-PL" altLang="pl-PL" sz="2800"/>
              <a:t>, odpowiedzialny za masowe padnięcia salamandry plamistej </a:t>
            </a:r>
            <a:r>
              <a:rPr lang="pl-PL" altLang="pl-PL" sz="2800" i="1"/>
              <a:t>(S.salamandra) </a:t>
            </a:r>
            <a:r>
              <a:rPr lang="pl-PL" altLang="pl-PL" sz="2800"/>
              <a:t>w Holandii (spadek o 94% w 3 lata!)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endParaRPr lang="pl-PL" altLang="pl-PL" sz="1000"/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800"/>
              <a:t>W jego przypadku optimum wzrostu obejmuje temperatury w zakresie 5-15°C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endParaRPr lang="pl-PL" altLang="pl-PL" sz="1000"/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800"/>
              <a:t>Prawdopodobne miejsce pochodzenia - Azja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D3258B-EC5A-8D02-5441-4ED098F8B6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pole tekstowe 3">
            <a:extLst>
              <a:ext uri="{FF2B5EF4-FFF2-40B4-BE49-F238E27FC236}">
                <a16:creationId xmlns:a16="http://schemas.microsoft.com/office/drawing/2014/main" id="{1FA792C0-C741-7821-4008-8756BF904A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6582" y="1484313"/>
            <a:ext cx="9548669" cy="3600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800" dirty="0"/>
              <a:t>Pobieranie wymazów ze skóry na badania w kierunku </a:t>
            </a:r>
            <a:r>
              <a:rPr lang="pl-PL" altLang="pl-PL" sz="2800" i="1" dirty="0" err="1"/>
              <a:t>Batrachochytrium</a:t>
            </a:r>
            <a:r>
              <a:rPr lang="pl-PL" altLang="pl-PL" sz="2800" dirty="0"/>
              <a:t> </a:t>
            </a:r>
            <a:r>
              <a:rPr lang="pl-PL" altLang="pl-PL" sz="2800" dirty="0" err="1"/>
              <a:t>spp</a:t>
            </a:r>
            <a:r>
              <a:rPr lang="pl-PL" altLang="pl-PL" sz="2800" dirty="0"/>
              <a:t>.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400" dirty="0"/>
              <a:t>Każda stopa lub zewnętrzna część dłoni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400" dirty="0"/>
              <a:t>Brzuszna strona ciała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400" dirty="0"/>
              <a:t>„Pole do picia”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400" dirty="0"/>
              <a:t>Boki ciała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400" dirty="0"/>
              <a:t>Okolice aparatu gębowego (kijanki)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endParaRPr lang="pl-PL" altLang="pl-PL" sz="2400" dirty="0"/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dirty="0"/>
              <a:t>Wskazane pobranie 3-5 wymazów od danego osobnika</a:t>
            </a:r>
          </a:p>
        </p:txBody>
      </p:sp>
      <p:sp>
        <p:nvSpPr>
          <p:cNvPr id="25603" name="Tytuł 1">
            <a:extLst>
              <a:ext uri="{FF2B5EF4-FFF2-40B4-BE49-F238E27FC236}">
                <a16:creationId xmlns:a16="http://schemas.microsoft.com/office/drawing/2014/main" id="{88F4DFA1-CF27-4A71-8921-084073143FC0}"/>
              </a:ext>
            </a:extLst>
          </p:cNvPr>
          <p:cNvSpPr txBox="1">
            <a:spLocks/>
          </p:cNvSpPr>
          <p:nvPr/>
        </p:nvSpPr>
        <p:spPr bwMode="auto">
          <a:xfrm>
            <a:off x="1512888" y="198438"/>
            <a:ext cx="914400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8500" b="1">
                <a:latin typeface="Berlin Sans FB Demi" panose="020E0802020502020306" pitchFamily="34" charset="0"/>
              </a:rPr>
              <a:t>Chytrydiomykoza</a:t>
            </a:r>
          </a:p>
        </p:txBody>
      </p:sp>
    </p:spTree>
    <p:extLst>
      <p:ext uri="{BB962C8B-B14F-4D97-AF65-F5344CB8AC3E}">
        <p14:creationId xmlns:p14="http://schemas.microsoft.com/office/powerpoint/2010/main" val="396075826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B8F045-788C-C90C-DCEF-3C22F238D0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pole tekstowe 3">
            <a:extLst>
              <a:ext uri="{FF2B5EF4-FFF2-40B4-BE49-F238E27FC236}">
                <a16:creationId xmlns:a16="http://schemas.microsoft.com/office/drawing/2014/main" id="{866C7680-34EC-9A29-8D00-2AACD8BC8C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1664" y="1484313"/>
            <a:ext cx="8383587" cy="35702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800" i="1" dirty="0" err="1"/>
              <a:t>Ecnomiohyla</a:t>
            </a:r>
            <a:r>
              <a:rPr lang="pl-PL" altLang="pl-PL" sz="2800" i="1" dirty="0"/>
              <a:t> </a:t>
            </a:r>
            <a:r>
              <a:rPr lang="pl-PL" altLang="pl-PL" sz="2800" i="1" dirty="0" err="1"/>
              <a:t>rabborum</a:t>
            </a:r>
            <a:endParaRPr lang="pl-PL" altLang="pl-PL" sz="2800" i="1" dirty="0"/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endParaRPr lang="pl-PL" altLang="pl-PL" sz="1000" dirty="0"/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800" dirty="0"/>
              <a:t>Opisana w 2008 roku, w 3 lata od jej odkrycia w Panamie w okolicach miasta</a:t>
            </a:r>
            <a:r>
              <a:rPr lang="es-ES" sz="1600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s-ES" sz="2800" b="0" i="0" dirty="0">
                <a:solidFill>
                  <a:srgbClr val="202122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El Valle de Antón</a:t>
            </a:r>
            <a:endParaRPr lang="pl-PL" altLang="pl-PL" sz="2800" dirty="0"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endParaRPr lang="pl-PL" altLang="pl-PL" sz="1000" dirty="0"/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800" dirty="0"/>
              <a:t>Żyłą w koronach drzew, wykorzystując stagnującą w dziuplach wodę do rozrodu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endParaRPr lang="pl-PL" altLang="pl-PL" sz="1000" dirty="0"/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800" dirty="0"/>
              <a:t>Dodatkowo samce karmiły kijanki złuszczonym naskórkiem ze swojego grzbietu</a:t>
            </a:r>
          </a:p>
        </p:txBody>
      </p:sp>
      <p:sp>
        <p:nvSpPr>
          <p:cNvPr id="25603" name="Tytuł 1">
            <a:extLst>
              <a:ext uri="{FF2B5EF4-FFF2-40B4-BE49-F238E27FC236}">
                <a16:creationId xmlns:a16="http://schemas.microsoft.com/office/drawing/2014/main" id="{77C549DF-69CC-00B4-294E-ACDBDAC174E9}"/>
              </a:ext>
            </a:extLst>
          </p:cNvPr>
          <p:cNvSpPr txBox="1">
            <a:spLocks/>
          </p:cNvSpPr>
          <p:nvPr/>
        </p:nvSpPr>
        <p:spPr bwMode="auto">
          <a:xfrm>
            <a:off x="1512888" y="198438"/>
            <a:ext cx="914400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8500" b="1">
                <a:latin typeface="Berlin Sans FB Demi" panose="020E0802020502020306" pitchFamily="34" charset="0"/>
              </a:rPr>
              <a:t>Chytrydiomykoza</a:t>
            </a:r>
          </a:p>
        </p:txBody>
      </p:sp>
    </p:spTree>
    <p:extLst>
      <p:ext uri="{BB962C8B-B14F-4D97-AF65-F5344CB8AC3E}">
        <p14:creationId xmlns:p14="http://schemas.microsoft.com/office/powerpoint/2010/main" val="125235102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69F65F-6D31-FAD6-6469-974C46476D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pole tekstowe 3">
            <a:extLst>
              <a:ext uri="{FF2B5EF4-FFF2-40B4-BE49-F238E27FC236}">
                <a16:creationId xmlns:a16="http://schemas.microsoft.com/office/drawing/2014/main" id="{1DEE7F4D-0CED-210D-642E-AB69A631CA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1664" y="1484313"/>
            <a:ext cx="8383587" cy="4431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800" i="1" dirty="0" err="1"/>
              <a:t>Ecnomiohyla</a:t>
            </a:r>
            <a:r>
              <a:rPr lang="pl-PL" altLang="pl-PL" sz="2800" i="1" dirty="0"/>
              <a:t> </a:t>
            </a:r>
            <a:r>
              <a:rPr lang="pl-PL" altLang="pl-PL" sz="2800" i="1" dirty="0" err="1"/>
              <a:t>rabborum</a:t>
            </a:r>
            <a:endParaRPr lang="pl-PL" altLang="pl-PL" sz="2800" i="1" dirty="0"/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endParaRPr lang="pl-PL" altLang="pl-PL" sz="1000" dirty="0"/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800" dirty="0"/>
              <a:t>Już w momencie odkrycia w środowisku rozprzestrzeniał się  </a:t>
            </a:r>
            <a:r>
              <a:rPr lang="pl-PL" altLang="pl-PL" sz="2800" i="1" dirty="0"/>
              <a:t>B.d.</a:t>
            </a:r>
            <a:r>
              <a:rPr lang="pl-PL" altLang="pl-PL" sz="2800" dirty="0"/>
              <a:t>, dlatego zadecydowano o odłowie kilku sztuk do hodowli zachowawczej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endParaRPr lang="pl-PL" altLang="pl-PL" sz="1000" dirty="0"/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800" dirty="0"/>
              <a:t>Ostatni „śpiewający” samiec na wolności słyszany był w 2007 roku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endParaRPr lang="pl-PL" altLang="pl-PL" sz="1000" dirty="0"/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800" dirty="0"/>
              <a:t>Ostatni przedstawiciel tego gatunku imieniem </a:t>
            </a:r>
            <a:r>
              <a:rPr lang="pl-PL" altLang="pl-PL" sz="2800" dirty="0" err="1"/>
              <a:t>Toughie</a:t>
            </a:r>
            <a:r>
              <a:rPr lang="pl-PL" altLang="pl-PL" sz="2800" dirty="0"/>
              <a:t>, zmarł 26 września 2016 roku w Atlanta </a:t>
            </a:r>
            <a:r>
              <a:rPr lang="pl-PL" altLang="pl-PL" sz="2800" dirty="0" err="1"/>
              <a:t>Botanical</a:t>
            </a:r>
            <a:r>
              <a:rPr lang="pl-PL" altLang="pl-PL" sz="2800" dirty="0"/>
              <a:t> Garden w Georgia</a:t>
            </a:r>
          </a:p>
        </p:txBody>
      </p:sp>
      <p:sp>
        <p:nvSpPr>
          <p:cNvPr id="25603" name="Tytuł 1">
            <a:extLst>
              <a:ext uri="{FF2B5EF4-FFF2-40B4-BE49-F238E27FC236}">
                <a16:creationId xmlns:a16="http://schemas.microsoft.com/office/drawing/2014/main" id="{7CEB7215-DE87-FAA0-DD7C-3D065CF60AC6}"/>
              </a:ext>
            </a:extLst>
          </p:cNvPr>
          <p:cNvSpPr txBox="1">
            <a:spLocks/>
          </p:cNvSpPr>
          <p:nvPr/>
        </p:nvSpPr>
        <p:spPr bwMode="auto">
          <a:xfrm>
            <a:off x="1512888" y="198438"/>
            <a:ext cx="914400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l-PL" altLang="pl-PL" sz="8500" b="1" dirty="0" err="1">
                <a:latin typeface="Berlin Sans FB Demi" panose="020E0802020502020306" pitchFamily="34" charset="0"/>
              </a:rPr>
              <a:t>Chytrydiomykoza</a:t>
            </a:r>
            <a:endParaRPr lang="pl-PL" altLang="pl-PL" sz="8500" b="1" dirty="0"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5303663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6">
            <a:extLst>
              <a:ext uri="{FF2B5EF4-FFF2-40B4-BE49-F238E27FC236}">
                <a16:creationId xmlns:a16="http://schemas.microsoft.com/office/drawing/2014/main" id="{D2262147-030E-65F1-FE50-8B7F3E98B2B5}"/>
              </a:ext>
            </a:extLst>
          </p:cNvPr>
          <p:cNvSpPr txBox="1"/>
          <p:nvPr/>
        </p:nvSpPr>
        <p:spPr>
          <a:xfrm>
            <a:off x="657225" y="127000"/>
            <a:ext cx="11128375" cy="1320874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ctr">
              <a:lnSpc>
                <a:spcPts val="10307"/>
              </a:lnSpc>
              <a:defRPr/>
            </a:pPr>
            <a:r>
              <a:rPr lang="pl-PL" sz="8962" i="1" dirty="0" err="1">
                <a:latin typeface="Bright"/>
              </a:rPr>
              <a:t>Batrachochytrium</a:t>
            </a:r>
            <a:r>
              <a:rPr lang="pl-PL" sz="8962" i="1" dirty="0">
                <a:latin typeface="Bright"/>
              </a:rPr>
              <a:t> sp.</a:t>
            </a:r>
            <a:endParaRPr lang="en-US" sz="8962" i="1" dirty="0">
              <a:latin typeface="Bright"/>
            </a:endParaRPr>
          </a:p>
        </p:txBody>
      </p:sp>
      <p:sp>
        <p:nvSpPr>
          <p:cNvPr id="105475" name="TextBox 7">
            <a:extLst>
              <a:ext uri="{FF2B5EF4-FFF2-40B4-BE49-F238E27FC236}">
                <a16:creationId xmlns:a16="http://schemas.microsoft.com/office/drawing/2014/main" id="{3C371F1A-D8BA-D80A-9AA4-2B6AFF8C85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498600"/>
            <a:ext cx="11734800" cy="4970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ts val="4550"/>
              </a:lnSpc>
              <a:spcBef>
                <a:spcPct val="0"/>
              </a:spcBef>
              <a:buNone/>
            </a:pPr>
            <a:r>
              <a:rPr lang="pl-PL" altLang="pl-PL" sz="2667" i="1" dirty="0" err="1">
                <a:latin typeface="Hatton" charset="-18"/>
              </a:rPr>
              <a:t>B.salamandrivorans</a:t>
            </a:r>
            <a:r>
              <a:rPr lang="pl-PL" altLang="pl-PL" sz="2667" i="1" dirty="0">
                <a:latin typeface="Hatton" charset="-18"/>
              </a:rPr>
              <a:t> </a:t>
            </a:r>
            <a:r>
              <a:rPr lang="pl-PL" altLang="pl-PL" sz="2667" dirty="0">
                <a:latin typeface="Hatton" charset="-18"/>
              </a:rPr>
              <a:t>nie był dotychczas </a:t>
            </a:r>
            <a:r>
              <a:rPr lang="pl-PL" altLang="pl-PL" sz="2667" dirty="0" err="1">
                <a:latin typeface="Hatton" charset="-18"/>
              </a:rPr>
              <a:t>stwierdzonyw</a:t>
            </a:r>
            <a:r>
              <a:rPr lang="pl-PL" altLang="pl-PL" sz="2667" dirty="0">
                <a:latin typeface="Hatton" charset="-18"/>
              </a:rPr>
              <a:t>  Polsce. Szeroko zakrojone badania w Europie (UK, Holandia, Hiszpania) wykazały, że w prywatnych hodowlach </a:t>
            </a:r>
            <a:r>
              <a:rPr lang="pl-PL" altLang="pl-PL" sz="2667" dirty="0" err="1">
                <a:latin typeface="Hatton" charset="-18"/>
              </a:rPr>
              <a:t>prewalencja</a:t>
            </a:r>
            <a:r>
              <a:rPr lang="pl-PL" altLang="pl-PL" sz="2667" dirty="0">
                <a:latin typeface="Hatton" charset="-18"/>
              </a:rPr>
              <a:t> może wynosić od 1,6% do 91,3%</a:t>
            </a:r>
          </a:p>
          <a:p>
            <a:pPr>
              <a:lnSpc>
                <a:spcPts val="4550"/>
              </a:lnSpc>
              <a:spcBef>
                <a:spcPct val="0"/>
              </a:spcBef>
              <a:buNone/>
            </a:pPr>
            <a:endParaRPr lang="pl-PL" altLang="pl-PL" sz="2667" i="1" dirty="0">
              <a:latin typeface="Hatton" charset="-18"/>
            </a:endParaRPr>
          </a:p>
          <a:p>
            <a:pPr>
              <a:lnSpc>
                <a:spcPts val="4550"/>
              </a:lnSpc>
              <a:spcBef>
                <a:spcPct val="0"/>
              </a:spcBef>
              <a:buNone/>
            </a:pPr>
            <a:r>
              <a:rPr lang="pl-PL" altLang="pl-PL" sz="2667" dirty="0">
                <a:latin typeface="Hatton" charset="-18"/>
              </a:rPr>
              <a:t>Badanie na Półwyspie Iberyjskim z lat 2015-2021 z kolei nie potwierdziły występowania patogenu w 1395 próbkach od dzikich płazów reprezentujących 10 gatunków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1867" dirty="0">
              <a:latin typeface="Hatton" charset="-18"/>
            </a:endParaRP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pl-PL" altLang="pl-PL" sz="1200" b="1" dirty="0" err="1">
                <a:latin typeface="Hatton" charset="-18"/>
              </a:rPr>
              <a:t>Fitzpatrick</a:t>
            </a:r>
            <a:r>
              <a:rPr lang="pl-PL" altLang="pl-PL" sz="1200" b="1" dirty="0">
                <a:latin typeface="Hatton" charset="-18"/>
              </a:rPr>
              <a:t> L.D. i </a:t>
            </a:r>
            <a:r>
              <a:rPr lang="pl-PL" altLang="pl-PL" sz="1200" b="1" dirty="0" err="1">
                <a:latin typeface="Hatton" charset="-18"/>
              </a:rPr>
              <a:t>wsp</a:t>
            </a:r>
            <a:r>
              <a:rPr lang="pl-PL" altLang="pl-PL" sz="1200" b="1" dirty="0">
                <a:latin typeface="Hatton" charset="-18"/>
              </a:rPr>
              <a:t>. „</a:t>
            </a:r>
            <a:r>
              <a:rPr lang="pl-PL" altLang="pl-PL" sz="1200" b="1" dirty="0" err="1">
                <a:latin typeface="Hatton" charset="-18"/>
              </a:rPr>
              <a:t>Epidemiological</a:t>
            </a:r>
            <a:r>
              <a:rPr lang="pl-PL" altLang="pl-PL" sz="1200" b="1" dirty="0">
                <a:latin typeface="Hatton" charset="-18"/>
              </a:rPr>
              <a:t> </a:t>
            </a:r>
            <a:r>
              <a:rPr lang="pl-PL" altLang="pl-PL" sz="1200" b="1" dirty="0" err="1">
                <a:latin typeface="Hatton" charset="-18"/>
              </a:rPr>
              <a:t>tracing</a:t>
            </a:r>
            <a:r>
              <a:rPr lang="pl-PL" altLang="pl-PL" sz="1200" b="1" dirty="0">
                <a:latin typeface="Hatton" charset="-18"/>
              </a:rPr>
              <a:t> of </a:t>
            </a:r>
            <a:r>
              <a:rPr lang="pl-PL" altLang="pl-PL" sz="1200" b="1" dirty="0" err="1">
                <a:latin typeface="Hatton" charset="-18"/>
              </a:rPr>
              <a:t>Batrachochytrium</a:t>
            </a:r>
            <a:r>
              <a:rPr lang="pl-PL" altLang="pl-PL" sz="1200" b="1" dirty="0">
                <a:latin typeface="Hatton" charset="-18"/>
              </a:rPr>
              <a:t> </a:t>
            </a:r>
            <a:r>
              <a:rPr lang="pl-PL" altLang="pl-PL" sz="1200" b="1" dirty="0" err="1">
                <a:latin typeface="Hatton" charset="-18"/>
              </a:rPr>
              <a:t>salamandrivorans</a:t>
            </a:r>
            <a:r>
              <a:rPr lang="pl-PL" altLang="pl-PL" sz="1200" b="1" dirty="0">
                <a:latin typeface="Hatton" charset="-18"/>
              </a:rPr>
              <a:t> </a:t>
            </a:r>
            <a:r>
              <a:rPr lang="pl-PL" altLang="pl-PL" sz="1200" b="1" dirty="0" err="1">
                <a:latin typeface="Hatton" charset="-18"/>
              </a:rPr>
              <a:t>identifies</a:t>
            </a:r>
            <a:r>
              <a:rPr lang="pl-PL" altLang="pl-PL" sz="1200" b="1" dirty="0">
                <a:latin typeface="Hatton" charset="-18"/>
              </a:rPr>
              <a:t> </a:t>
            </a:r>
            <a:r>
              <a:rPr lang="pl-PL" altLang="pl-PL" sz="1200" b="1" dirty="0" err="1">
                <a:latin typeface="Hatton" charset="-18"/>
              </a:rPr>
              <a:t>widespread</a:t>
            </a:r>
            <a:r>
              <a:rPr lang="pl-PL" altLang="pl-PL" sz="1200" b="1" dirty="0">
                <a:latin typeface="Hatton" charset="-18"/>
              </a:rPr>
              <a:t> </a:t>
            </a:r>
            <a:r>
              <a:rPr lang="pl-PL" altLang="pl-PL" sz="1200" b="1" dirty="0" err="1">
                <a:latin typeface="Hatton" charset="-18"/>
              </a:rPr>
              <a:t>infection</a:t>
            </a:r>
            <a:r>
              <a:rPr lang="pl-PL" altLang="pl-PL" sz="1200" b="1" dirty="0">
                <a:latin typeface="Hatton" charset="-18"/>
              </a:rPr>
              <a:t> and </a:t>
            </a:r>
            <a:r>
              <a:rPr lang="pl-PL" altLang="pl-PL" sz="1200" b="1" dirty="0" err="1">
                <a:latin typeface="Hatton" charset="-18"/>
              </a:rPr>
              <a:t>associated</a:t>
            </a:r>
            <a:r>
              <a:rPr lang="pl-PL" altLang="pl-PL" sz="1200" b="1" dirty="0">
                <a:latin typeface="Hatton" charset="-18"/>
              </a:rPr>
              <a:t> </a:t>
            </a:r>
            <a:r>
              <a:rPr lang="pl-PL" altLang="pl-PL" sz="1200" b="1" dirty="0" err="1">
                <a:latin typeface="Hatton" charset="-18"/>
              </a:rPr>
              <a:t>mortalities</a:t>
            </a:r>
            <a:r>
              <a:rPr lang="pl-PL" altLang="pl-PL" sz="1200" b="1" dirty="0">
                <a:latin typeface="Hatton" charset="-18"/>
              </a:rPr>
              <a:t> in </a:t>
            </a:r>
            <a:r>
              <a:rPr lang="pl-PL" altLang="pl-PL" sz="1200" b="1" dirty="0" err="1">
                <a:latin typeface="Hatton" charset="-18"/>
              </a:rPr>
              <a:t>privte</a:t>
            </a:r>
            <a:r>
              <a:rPr lang="pl-PL" altLang="pl-PL" sz="1200" b="1" dirty="0">
                <a:latin typeface="Hatton" charset="-18"/>
              </a:rPr>
              <a:t> </a:t>
            </a:r>
            <a:r>
              <a:rPr lang="pl-PL" altLang="pl-PL" sz="1200" b="1" dirty="0" err="1">
                <a:latin typeface="Hatton" charset="-18"/>
              </a:rPr>
              <a:t>amphibian</a:t>
            </a:r>
            <a:r>
              <a:rPr lang="pl-PL" altLang="pl-PL" sz="1200" b="1" dirty="0">
                <a:latin typeface="Hatton" charset="-18"/>
              </a:rPr>
              <a:t> </a:t>
            </a:r>
            <a:r>
              <a:rPr lang="pl-PL" altLang="pl-PL" sz="1200" b="1" dirty="0" err="1">
                <a:latin typeface="Hatton" charset="-18"/>
              </a:rPr>
              <a:t>collections</a:t>
            </a:r>
            <a:r>
              <a:rPr lang="pl-PL" altLang="pl-PL" sz="1200" b="1" dirty="0">
                <a:latin typeface="Hatton" charset="-18"/>
              </a:rPr>
              <a:t>; </a:t>
            </a:r>
            <a:r>
              <a:rPr lang="pl-PL" altLang="pl-PL" sz="1200" b="1" dirty="0" err="1">
                <a:latin typeface="Hatton" charset="-18"/>
              </a:rPr>
              <a:t>Scientific</a:t>
            </a:r>
            <a:r>
              <a:rPr lang="pl-PL" altLang="pl-PL" sz="1200" b="1" dirty="0">
                <a:latin typeface="Hatton" charset="-18"/>
              </a:rPr>
              <a:t> </a:t>
            </a:r>
            <a:r>
              <a:rPr lang="pl-PL" altLang="pl-PL" sz="1200" b="1" dirty="0" err="1">
                <a:latin typeface="Hatton" charset="-18"/>
              </a:rPr>
              <a:t>Reports</a:t>
            </a:r>
            <a:r>
              <a:rPr lang="pl-PL" altLang="pl-PL" sz="1200" b="1" dirty="0">
                <a:latin typeface="Hatton" charset="-18"/>
              </a:rPr>
              <a:t> 2018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pl-PL" altLang="pl-PL" sz="1200" b="1" dirty="0">
                <a:latin typeface="Hatton" charset="-18"/>
              </a:rPr>
              <a:t>Bosch J. i </a:t>
            </a:r>
            <a:r>
              <a:rPr lang="pl-PL" altLang="pl-PL" sz="1200" b="1" dirty="0" err="1">
                <a:latin typeface="Hatton" charset="-18"/>
              </a:rPr>
              <a:t>wsp</a:t>
            </a:r>
            <a:r>
              <a:rPr lang="pl-PL" altLang="pl-PL" sz="1200" b="1" dirty="0">
                <a:latin typeface="Hatton" charset="-18"/>
              </a:rPr>
              <a:t>. „</a:t>
            </a:r>
            <a:r>
              <a:rPr lang="pl-PL" altLang="pl-PL" sz="1200" b="1" dirty="0" err="1">
                <a:latin typeface="Hatton" charset="-18"/>
              </a:rPr>
              <a:t>Batrachochytrium</a:t>
            </a:r>
            <a:r>
              <a:rPr lang="pl-PL" altLang="pl-PL" sz="1200" b="1" dirty="0">
                <a:latin typeface="Hatton" charset="-18"/>
              </a:rPr>
              <a:t> </a:t>
            </a:r>
            <a:r>
              <a:rPr lang="pl-PL" altLang="pl-PL" sz="1200" b="1" dirty="0" err="1">
                <a:latin typeface="Hatton" charset="-18"/>
              </a:rPr>
              <a:t>salamandrivorans</a:t>
            </a:r>
            <a:r>
              <a:rPr lang="pl-PL" altLang="pl-PL" sz="1200" b="1" dirty="0">
                <a:latin typeface="Hatton" charset="-18"/>
              </a:rPr>
              <a:t> </a:t>
            </a:r>
            <a:r>
              <a:rPr lang="pl-PL" altLang="pl-PL" sz="1200" b="1" dirty="0" err="1">
                <a:latin typeface="Hatton" charset="-18"/>
              </a:rPr>
              <a:t>Threat</a:t>
            </a:r>
            <a:r>
              <a:rPr lang="pl-PL" altLang="pl-PL" sz="1200" b="1" dirty="0">
                <a:latin typeface="Hatton" charset="-18"/>
              </a:rPr>
              <a:t> to the </a:t>
            </a:r>
            <a:r>
              <a:rPr lang="pl-PL" altLang="pl-PL" sz="1200" b="1" dirty="0" err="1">
                <a:latin typeface="Hatton" charset="-18"/>
              </a:rPr>
              <a:t>Iberian</a:t>
            </a:r>
            <a:r>
              <a:rPr lang="pl-PL" altLang="pl-PL" sz="1200" b="1" dirty="0">
                <a:latin typeface="Hatton" charset="-18"/>
              </a:rPr>
              <a:t> </a:t>
            </a:r>
            <a:r>
              <a:rPr lang="pl-PL" altLang="pl-PL" sz="1200" b="1" dirty="0" err="1">
                <a:latin typeface="Hatton" charset="-18"/>
              </a:rPr>
              <a:t>Urodele</a:t>
            </a:r>
            <a:r>
              <a:rPr lang="pl-PL" altLang="pl-PL" sz="1200" b="1" dirty="0">
                <a:latin typeface="Hatton" charset="-18"/>
              </a:rPr>
              <a:t> </a:t>
            </a:r>
            <a:r>
              <a:rPr lang="pl-PL" altLang="pl-PL" sz="1200" b="1" dirty="0" err="1">
                <a:latin typeface="Hatton" charset="-18"/>
              </a:rPr>
              <a:t>Hostspot</a:t>
            </a:r>
            <a:r>
              <a:rPr lang="pl-PL" altLang="pl-PL" sz="1200" b="1" dirty="0">
                <a:latin typeface="Hatton" charset="-18"/>
              </a:rPr>
              <a:t>”; </a:t>
            </a:r>
            <a:r>
              <a:rPr lang="pl-PL" altLang="pl-PL" sz="1200" b="1" dirty="0" err="1">
                <a:latin typeface="Hatton" charset="-18"/>
              </a:rPr>
              <a:t>Journal</a:t>
            </a:r>
            <a:r>
              <a:rPr lang="pl-PL" altLang="pl-PL" sz="1200" b="1" dirty="0">
                <a:latin typeface="Hatton" charset="-18"/>
              </a:rPr>
              <a:t> of </a:t>
            </a:r>
            <a:r>
              <a:rPr lang="pl-PL" altLang="pl-PL" sz="1200" b="1" dirty="0" err="1">
                <a:latin typeface="Hatton" charset="-18"/>
              </a:rPr>
              <a:t>Fungi</a:t>
            </a:r>
            <a:r>
              <a:rPr lang="pl-PL" altLang="pl-PL" sz="1200" b="1" dirty="0">
                <a:latin typeface="Hatton" charset="-18"/>
              </a:rPr>
              <a:t> 2021</a:t>
            </a:r>
            <a:endParaRPr lang="en-US" altLang="pl-PL" sz="2667" dirty="0">
              <a:latin typeface="Hatton" charset="-1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9093C0-BCE3-4879-8E8E-B550458180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pole tekstowe 3">
            <a:extLst>
              <a:ext uri="{FF2B5EF4-FFF2-40B4-BE49-F238E27FC236}">
                <a16:creationId xmlns:a16="http://schemas.microsoft.com/office/drawing/2014/main" id="{4AC5D7DF-F06C-855A-DE1A-E26FAE6D27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9241" y="1943093"/>
            <a:ext cx="11193517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Skóra płazów jest silnie przepuszczalna dla różnych substancji chemicznych, w tym mydeł, olejków, maści itp.</a:t>
            </a:r>
            <a:endParaRPr lang="pl-PL" altLang="pl-PL" sz="1000" dirty="0">
              <a:cs typeface="Arial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Należy zawsze używać </a:t>
            </a:r>
            <a:r>
              <a:rPr lang="pl-PL" altLang="pl-PL" sz="4000" dirty="0" err="1">
                <a:cs typeface="Arial" charset="0"/>
              </a:rPr>
              <a:t>bezpudrowych</a:t>
            </a:r>
            <a:r>
              <a:rPr lang="pl-PL" altLang="pl-PL" sz="4000" dirty="0">
                <a:cs typeface="Arial" charset="0"/>
              </a:rPr>
              <a:t> rękawiczek medycznych, najlepiej nitrylowych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Rękawiczki przed badaniem nawilżamy wodą</a:t>
            </a:r>
          </a:p>
        </p:txBody>
      </p:sp>
      <p:sp>
        <p:nvSpPr>
          <p:cNvPr id="32771" name="Tytuł 1">
            <a:extLst>
              <a:ext uri="{FF2B5EF4-FFF2-40B4-BE49-F238E27FC236}">
                <a16:creationId xmlns:a16="http://schemas.microsoft.com/office/drawing/2014/main" id="{62210D5F-0C93-E2E3-E90E-0D2C50D7F2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49" y="616154"/>
            <a:ext cx="11865935" cy="1143001"/>
          </a:xfrm>
        </p:spPr>
        <p:txBody>
          <a:bodyPr>
            <a:noAutofit/>
          </a:bodyPr>
          <a:lstStyle/>
          <a:p>
            <a:pPr algn="ctr" eaLnBrk="1" hangingPunct="1"/>
            <a:r>
              <a:rPr lang="pl-PL" altLang="pl-PL" sz="7000" b="1" dirty="0">
                <a:latin typeface="Berlin Sans FB Demi" panose="020E0802020502020306" pitchFamily="34" charset="0"/>
              </a:rPr>
              <a:t>BADANIE KLINICZNE</a:t>
            </a:r>
          </a:p>
        </p:txBody>
      </p:sp>
    </p:spTree>
    <p:extLst>
      <p:ext uri="{BB962C8B-B14F-4D97-AF65-F5344CB8AC3E}">
        <p14:creationId xmlns:p14="http://schemas.microsoft.com/office/powerpoint/2010/main" val="83101976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6">
            <a:extLst>
              <a:ext uri="{FF2B5EF4-FFF2-40B4-BE49-F238E27FC236}">
                <a16:creationId xmlns:a16="http://schemas.microsoft.com/office/drawing/2014/main" id="{AB24266E-A27E-ECE3-960A-DCCE762916CB}"/>
              </a:ext>
            </a:extLst>
          </p:cNvPr>
          <p:cNvSpPr txBox="1"/>
          <p:nvPr/>
        </p:nvSpPr>
        <p:spPr>
          <a:xfrm>
            <a:off x="657225" y="-127000"/>
            <a:ext cx="11128375" cy="1320874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ctr">
              <a:lnSpc>
                <a:spcPts val="10307"/>
              </a:lnSpc>
              <a:defRPr/>
            </a:pPr>
            <a:r>
              <a:rPr lang="pl-PL" sz="8962" i="1" dirty="0" err="1">
                <a:latin typeface="Bright"/>
              </a:rPr>
              <a:t>Batrachochytrium</a:t>
            </a:r>
            <a:r>
              <a:rPr lang="pl-PL" sz="8962" i="1" dirty="0">
                <a:latin typeface="Bright"/>
              </a:rPr>
              <a:t> sp.</a:t>
            </a:r>
            <a:endParaRPr lang="en-US" sz="8962" i="1" dirty="0">
              <a:latin typeface="Bright"/>
            </a:endParaRPr>
          </a:p>
        </p:txBody>
      </p:sp>
      <p:sp>
        <p:nvSpPr>
          <p:cNvPr id="106499" name="TextBox 7">
            <a:extLst>
              <a:ext uri="{FF2B5EF4-FFF2-40B4-BE49-F238E27FC236}">
                <a16:creationId xmlns:a16="http://schemas.microsoft.com/office/drawing/2014/main" id="{1587C2FF-901D-54BA-2569-6544B26FCD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193800"/>
            <a:ext cx="11734800" cy="46523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ts val="4550"/>
              </a:lnSpc>
              <a:spcBef>
                <a:spcPct val="0"/>
              </a:spcBef>
              <a:buNone/>
            </a:pPr>
            <a:r>
              <a:rPr lang="pl-PL" altLang="pl-PL" sz="2667" dirty="0">
                <a:latin typeface="Hatton" charset="-18"/>
              </a:rPr>
              <a:t>Ze względu na trudności terapeutyczne z wykorzystaniem tradycyjnych leków przeciwgrzybiczych, w ostatnich latach szczególną wagę przykłada się do wykorzystania bakterii wykazujących hamujące działanie na wzrost </a:t>
            </a:r>
            <a:r>
              <a:rPr lang="pl-PL" altLang="pl-PL" sz="2667" i="1" dirty="0" err="1">
                <a:latin typeface="Hatton" charset="-18"/>
              </a:rPr>
              <a:t>Batrachochytrium</a:t>
            </a:r>
            <a:endParaRPr lang="pl-PL" altLang="pl-PL" sz="2667" i="1" dirty="0">
              <a:latin typeface="Hatton" charset="-18"/>
            </a:endParaRPr>
          </a:p>
          <a:p>
            <a:pPr>
              <a:lnSpc>
                <a:spcPts val="4550"/>
              </a:lnSpc>
              <a:spcBef>
                <a:spcPct val="0"/>
              </a:spcBef>
              <a:buNone/>
            </a:pPr>
            <a:endParaRPr lang="pl-PL" altLang="pl-PL" sz="2667" i="1" dirty="0">
              <a:latin typeface="Hatton" charset="-18"/>
            </a:endParaRPr>
          </a:p>
          <a:p>
            <a:pPr>
              <a:lnSpc>
                <a:spcPts val="4550"/>
              </a:lnSpc>
              <a:spcBef>
                <a:spcPct val="0"/>
              </a:spcBef>
              <a:buNone/>
            </a:pPr>
            <a:r>
              <a:rPr lang="pl-PL" altLang="pl-PL" sz="2667" dirty="0">
                <a:latin typeface="Hatton" charset="-18"/>
              </a:rPr>
              <a:t>Leczenie takie opierać się ma na preparatach </a:t>
            </a:r>
            <a:r>
              <a:rPr lang="pl-PL" altLang="pl-PL" sz="2667" dirty="0" err="1">
                <a:latin typeface="Hatton" charset="-18"/>
              </a:rPr>
              <a:t>probiotycznych</a:t>
            </a:r>
            <a:r>
              <a:rPr lang="pl-PL" altLang="pl-PL" sz="2667" dirty="0">
                <a:latin typeface="Hatton" charset="-18"/>
              </a:rPr>
              <a:t> zawierających odpowiednie bakterie, np. </a:t>
            </a:r>
            <a:r>
              <a:rPr lang="pl-PL" altLang="pl-PL" sz="2667" i="1" dirty="0" err="1">
                <a:latin typeface="Hatton" charset="-18"/>
              </a:rPr>
              <a:t>Janthinobacterium</a:t>
            </a:r>
            <a:r>
              <a:rPr lang="pl-PL" altLang="pl-PL" sz="2667" i="1" dirty="0">
                <a:latin typeface="Hatton" charset="-18"/>
              </a:rPr>
              <a:t> </a:t>
            </a:r>
            <a:r>
              <a:rPr lang="pl-PL" altLang="pl-PL" sz="2667" i="1" dirty="0" err="1">
                <a:latin typeface="Hatton" charset="-18"/>
              </a:rPr>
              <a:t>lividum</a:t>
            </a:r>
            <a:r>
              <a:rPr lang="pl-PL" altLang="pl-PL" sz="2667" dirty="0">
                <a:latin typeface="Hatton" charset="-18"/>
              </a:rPr>
              <a:t> </a:t>
            </a:r>
          </a:p>
          <a:p>
            <a:pPr>
              <a:lnSpc>
                <a:spcPts val="4550"/>
              </a:lnSpc>
              <a:spcBef>
                <a:spcPct val="0"/>
              </a:spcBef>
              <a:buNone/>
            </a:pPr>
            <a:endParaRPr lang="pl-PL" altLang="pl-PL" sz="2667" dirty="0">
              <a:latin typeface="Hatton" charset="-1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pl-PL" altLang="pl-PL" sz="1133" dirty="0">
              <a:latin typeface="Hatton" charset="-18"/>
            </a:endParaRP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pl-PL" altLang="pl-PL" sz="1133" b="1" dirty="0" err="1">
                <a:latin typeface="Hatton" charset="-18"/>
              </a:rPr>
              <a:t>Alexiev</a:t>
            </a:r>
            <a:r>
              <a:rPr lang="pl-PL" altLang="pl-PL" sz="1133" b="1" dirty="0">
                <a:latin typeface="Hatton" charset="-18"/>
              </a:rPr>
              <a:t> A. i </a:t>
            </a:r>
            <a:r>
              <a:rPr lang="pl-PL" altLang="pl-PL" sz="1133" b="1" dirty="0" err="1">
                <a:latin typeface="Hatton" charset="-18"/>
              </a:rPr>
              <a:t>wsp</a:t>
            </a:r>
            <a:r>
              <a:rPr lang="pl-PL" altLang="pl-PL" sz="1133" b="1" dirty="0">
                <a:latin typeface="Hatton" charset="-18"/>
              </a:rPr>
              <a:t>. „</a:t>
            </a:r>
            <a:r>
              <a:rPr lang="en-US" altLang="pl-PL" sz="1133" dirty="0">
                <a:latin typeface="Hatton" charset="-18"/>
              </a:rPr>
              <a:t>Together or Alone: Evaluating the Pathogen Inhibition Potential of Bacterial Cocktails against an Amphibian Pathogen</a:t>
            </a:r>
            <a:r>
              <a:rPr lang="pl-PL" altLang="pl-PL" sz="1133" b="1" dirty="0">
                <a:latin typeface="Hatton" charset="-18"/>
              </a:rPr>
              <a:t>; </a:t>
            </a:r>
            <a:r>
              <a:rPr lang="pl-PL" altLang="pl-PL" sz="1133" b="1" dirty="0" err="1">
                <a:latin typeface="Hatton" charset="-18"/>
              </a:rPr>
              <a:t>Microbiology</a:t>
            </a:r>
            <a:r>
              <a:rPr lang="pl-PL" altLang="pl-PL" sz="1133" b="1" dirty="0">
                <a:latin typeface="Hatton" charset="-18"/>
              </a:rPr>
              <a:t> Spectrum 2023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pl-PL" altLang="pl-PL" sz="1133" b="1" dirty="0">
                <a:latin typeface="Hatton" charset="-18"/>
              </a:rPr>
              <a:t>Robak M.J. i </a:t>
            </a:r>
            <a:r>
              <a:rPr lang="pl-PL" altLang="pl-PL" sz="1133" b="1" dirty="0" err="1">
                <a:latin typeface="Hatton" charset="-18"/>
              </a:rPr>
              <a:t>wsp</a:t>
            </a:r>
            <a:r>
              <a:rPr lang="pl-PL" altLang="pl-PL" sz="1133" b="1" dirty="0">
                <a:latin typeface="Hatton" charset="-18"/>
              </a:rPr>
              <a:t>. „</a:t>
            </a:r>
            <a:r>
              <a:rPr lang="en-US" altLang="pl-PL" sz="1133" dirty="0">
                <a:latin typeface="Hatton" charset="-18"/>
              </a:rPr>
              <a:t>Effects of temperature on the interaction between amphibian skin bacteria and Batrachochytrium dendrobatidis</a:t>
            </a:r>
            <a:r>
              <a:rPr lang="pl-PL" altLang="pl-PL" sz="1133" b="1" dirty="0">
                <a:latin typeface="Hatton" charset="-18"/>
              </a:rPr>
              <a:t>”; </a:t>
            </a:r>
            <a:r>
              <a:rPr lang="pl-PL" altLang="pl-PL" sz="1133" b="1" dirty="0" err="1">
                <a:latin typeface="Hatton" charset="-18"/>
              </a:rPr>
              <a:t>Frontiers</a:t>
            </a:r>
            <a:r>
              <a:rPr lang="pl-PL" altLang="pl-PL" sz="1133" b="1" dirty="0">
                <a:latin typeface="Hatton" charset="-18"/>
              </a:rPr>
              <a:t> in </a:t>
            </a:r>
            <a:r>
              <a:rPr lang="pl-PL" altLang="pl-PL" sz="1133" b="1" dirty="0" err="1">
                <a:latin typeface="Hatton" charset="-18"/>
              </a:rPr>
              <a:t>Microbiology</a:t>
            </a:r>
            <a:r>
              <a:rPr lang="pl-PL" altLang="pl-PL" sz="1133" b="1" dirty="0">
                <a:latin typeface="Hatton" charset="-18"/>
              </a:rPr>
              <a:t> 2023</a:t>
            </a:r>
            <a:endParaRPr lang="en-US" altLang="pl-PL" sz="1133" dirty="0">
              <a:latin typeface="Hatton" charset="-18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ytuł 1">
            <a:extLst>
              <a:ext uri="{FF2B5EF4-FFF2-40B4-BE49-F238E27FC236}">
                <a16:creationId xmlns:a16="http://schemas.microsoft.com/office/drawing/2014/main" id="{20823F88-4226-381E-C0C0-1A2295E0E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-19050"/>
            <a:ext cx="914400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pl-PL" altLang="pl-PL" sz="8800" b="1" dirty="0">
                <a:latin typeface="Berlin Sans FB Demi" panose="020E0802020502020306" pitchFamily="34" charset="0"/>
              </a:rPr>
              <a:t>RANAWIROZA</a:t>
            </a:r>
            <a:endParaRPr lang="pl-PL" altLang="pl-PL" sz="8800" b="1" dirty="0">
              <a:latin typeface="Blackadder ITC" panose="04020505051007020D02" pitchFamily="82" charset="0"/>
            </a:endParaRPr>
          </a:p>
        </p:txBody>
      </p:sp>
      <p:sp>
        <p:nvSpPr>
          <p:cNvPr id="19459" name="pole tekstowe 3">
            <a:extLst>
              <a:ext uri="{FF2B5EF4-FFF2-40B4-BE49-F238E27FC236}">
                <a16:creationId xmlns:a16="http://schemas.microsoft.com/office/drawing/2014/main" id="{91AD7C9C-CB2C-39C5-2223-E12D804DF2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4009" y="981076"/>
            <a:ext cx="10214264" cy="560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2800" i="1" dirty="0" err="1">
                <a:cs typeface="Arial" charset="0"/>
              </a:rPr>
              <a:t>Ranavirus</a:t>
            </a:r>
            <a:r>
              <a:rPr lang="pl-PL" altLang="pl-PL" sz="2800" i="1" dirty="0">
                <a:cs typeface="Arial" charset="0"/>
              </a:rPr>
              <a:t> </a:t>
            </a:r>
            <a:r>
              <a:rPr lang="pl-PL" altLang="pl-PL" sz="2800" dirty="0">
                <a:cs typeface="Arial" charset="0"/>
              </a:rPr>
              <a:t>to rodzaj DNA wirusów z rodziny </a:t>
            </a:r>
            <a:r>
              <a:rPr lang="pl-PL" altLang="pl-PL" sz="2800" dirty="0" err="1">
                <a:cs typeface="Arial" charset="0"/>
              </a:rPr>
              <a:t>Iridoviridae</a:t>
            </a:r>
            <a:r>
              <a:rPr lang="pl-PL" altLang="pl-PL" sz="2800" dirty="0">
                <a:cs typeface="Arial" charset="0"/>
              </a:rPr>
              <a:t>, patogennych dla bezkręgowców i kręgowców zmiennocieplnych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pl-PL" altLang="pl-PL" sz="1000" dirty="0">
              <a:cs typeface="Arial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2800" dirty="0" err="1">
                <a:cs typeface="Arial" charset="0"/>
              </a:rPr>
              <a:t>Ranawirusy</a:t>
            </a:r>
            <a:r>
              <a:rPr lang="pl-PL" altLang="pl-PL" sz="2800" dirty="0">
                <a:cs typeface="Arial" charset="0"/>
              </a:rPr>
              <a:t> są przyczyna masowych padnięć płazów, ryb, a także </a:t>
            </a:r>
            <a:r>
              <a:rPr lang="pl-PL" altLang="pl-PL" sz="2800" dirty="0" err="1">
                <a:cs typeface="Arial" charset="0"/>
              </a:rPr>
              <a:t>zachorowań</a:t>
            </a:r>
            <a:r>
              <a:rPr lang="pl-PL" altLang="pl-PL" sz="2800" dirty="0">
                <a:cs typeface="Arial" charset="0"/>
              </a:rPr>
              <a:t> gadów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pl-PL" altLang="pl-PL" sz="1000" dirty="0">
              <a:cs typeface="Arial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2800" dirty="0">
                <a:cs typeface="Arial" charset="0"/>
              </a:rPr>
              <a:t>Szeroko rozprzestrzenione praktycznie na całym świecie</a:t>
            </a:r>
          </a:p>
          <a:p>
            <a:pPr marL="0" indent="0" eaLnBrk="1" hangingPunct="1">
              <a:spcBef>
                <a:spcPct val="0"/>
              </a:spcBef>
              <a:buNone/>
              <a:defRPr/>
            </a:pPr>
            <a:endParaRPr lang="pl-PL" altLang="pl-PL" sz="1000" dirty="0">
              <a:cs typeface="Arial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2800" dirty="0">
                <a:cs typeface="Arial" charset="0"/>
              </a:rPr>
              <a:t>Opisano wiele gatunków, część z nich jest specyficzna względem żywiciela, większość jednak wykazuje szerokie spektrum żywicieli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pl-PL" altLang="pl-PL" sz="1000" dirty="0">
              <a:cs typeface="Arial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2800" dirty="0" err="1">
                <a:cs typeface="Arial" charset="0"/>
              </a:rPr>
              <a:t>Ranawirozy</a:t>
            </a:r>
            <a:r>
              <a:rPr lang="pl-PL" altLang="pl-PL" sz="2800" dirty="0">
                <a:cs typeface="Arial" charset="0"/>
              </a:rPr>
              <a:t> są bardzo zaraźliwe i z reguły wykazują znaczną śmiertelność</a:t>
            </a: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endParaRPr lang="pl-PL" altLang="pl-PL" sz="1000" dirty="0">
              <a:cs typeface="Arial" charset="0"/>
            </a:endParaRPr>
          </a:p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2800" dirty="0">
                <a:cs typeface="Arial" charset="0"/>
              </a:rPr>
              <a:t>W Nowym Świecie odpowiedzialne za masowe padnięcia, w Europie z kolei zazwyczaj zakażenia przewlekłe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ytuł 1">
            <a:extLst>
              <a:ext uri="{FF2B5EF4-FFF2-40B4-BE49-F238E27FC236}">
                <a16:creationId xmlns:a16="http://schemas.microsoft.com/office/drawing/2014/main" id="{4D72C0A0-56D7-C4F7-34EC-DC19B07EA9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-19050"/>
            <a:ext cx="914400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pl-PL" altLang="pl-PL" sz="8800" b="1" dirty="0">
                <a:latin typeface="Berlin Sans FB Demi" panose="020E0802020502020306" pitchFamily="34" charset="0"/>
              </a:rPr>
              <a:t>RANAWIROZA</a:t>
            </a:r>
            <a:endParaRPr lang="pl-PL" altLang="pl-PL" sz="8800" b="1" dirty="0">
              <a:latin typeface="Blackadder ITC" panose="04020505051007020D02" pitchFamily="82" charset="0"/>
            </a:endParaRPr>
          </a:p>
        </p:txBody>
      </p:sp>
      <p:sp>
        <p:nvSpPr>
          <p:cNvPr id="30723" name="pole tekstowe 3">
            <a:extLst>
              <a:ext uri="{FF2B5EF4-FFF2-40B4-BE49-F238E27FC236}">
                <a16:creationId xmlns:a16="http://schemas.microsoft.com/office/drawing/2014/main" id="{29AFE7BD-0BDE-3CA9-5AAF-5F92BDF801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95425" y="981075"/>
            <a:ext cx="8383588" cy="560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800"/>
              <a:t>Niektóre gatunki z rodzaju </a:t>
            </a:r>
            <a:r>
              <a:rPr lang="pl-PL" altLang="pl-PL" sz="2800" i="1"/>
              <a:t>Ranavirus: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400" i="1"/>
              <a:t>Ambystoma tigrinum virus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400" i="1"/>
              <a:t>Bohle iridovirus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400" i="1"/>
              <a:t>Frog virus 3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400" i="1"/>
              <a:t>Axolotl ranavirus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400" i="1"/>
              <a:t>Gutapo virus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400" i="1"/>
              <a:t>Box turtle virus 3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400" i="1"/>
              <a:t>Wamena virus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400" i="1"/>
              <a:t>Tadpole edema virus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400" i="1"/>
              <a:t>Bufo bufo United Kingdom virus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400" i="1"/>
              <a:t>Epizootic haematopoietic necrosis virus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400" i="1"/>
              <a:t>European catfish virus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endParaRPr lang="pl-PL" altLang="pl-PL" sz="1000"/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800"/>
              <a:t>Stwierdzono je u ponad 70 gatunków                                    płazów z 14 rodzin</a:t>
            </a:r>
            <a:endParaRPr lang="pl-PL" altLang="pl-PL" sz="2400" i="1"/>
          </a:p>
        </p:txBody>
      </p:sp>
      <p:pic>
        <p:nvPicPr>
          <p:cNvPr id="30724" name="Obraz 1">
            <a:extLst>
              <a:ext uri="{FF2B5EF4-FFF2-40B4-BE49-F238E27FC236}">
                <a16:creationId xmlns:a16="http://schemas.microsoft.com/office/drawing/2014/main" id="{B87A79F1-C070-915A-E7F6-D3C7D30F72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4426" y="908051"/>
            <a:ext cx="3027363" cy="2271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5" name="Obraz 2">
            <a:extLst>
              <a:ext uri="{FF2B5EF4-FFF2-40B4-BE49-F238E27FC236}">
                <a16:creationId xmlns:a16="http://schemas.microsoft.com/office/drawing/2014/main" id="{1C444347-378F-FFF1-7FE3-57718A00AA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4426" y="3284539"/>
            <a:ext cx="3027363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6" name="Obraz 3">
            <a:extLst>
              <a:ext uri="{FF2B5EF4-FFF2-40B4-BE49-F238E27FC236}">
                <a16:creationId xmlns:a16="http://schemas.microsoft.com/office/drawing/2014/main" id="{2ECCCA50-624C-A86E-4B72-A54EE8F399A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4426" y="4365625"/>
            <a:ext cx="3027363" cy="246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7" name="pole tekstowe 4">
            <a:extLst>
              <a:ext uri="{FF2B5EF4-FFF2-40B4-BE49-F238E27FC236}">
                <a16:creationId xmlns:a16="http://schemas.microsoft.com/office/drawing/2014/main" id="{BC78D4E8-7D01-BB8D-DC48-7B29ABF424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4339" y="6337300"/>
            <a:ext cx="2232025" cy="230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pl-PL" altLang="pl-PL" sz="900">
                <a:solidFill>
                  <a:schemeClr val="bg1"/>
                </a:solidFill>
              </a:rPr>
              <a:t>http://davidstang.com/?p=104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ytuł 1">
            <a:extLst>
              <a:ext uri="{FF2B5EF4-FFF2-40B4-BE49-F238E27FC236}">
                <a16:creationId xmlns:a16="http://schemas.microsoft.com/office/drawing/2014/main" id="{32CEF1D4-E75F-8088-17F2-9717C4D963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5588" y="7938"/>
            <a:ext cx="914400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pl-PL" altLang="pl-PL" sz="8800" b="1" dirty="0">
                <a:latin typeface="Berlin Sans FB Demi" panose="020E0802020502020306" pitchFamily="34" charset="0"/>
              </a:rPr>
              <a:t>RANAWIROZA</a:t>
            </a:r>
            <a:endParaRPr lang="pl-PL" altLang="pl-PL" sz="8800" b="1" dirty="0">
              <a:latin typeface="Blackadder ITC" panose="04020505051007020D02" pitchFamily="82" charset="0"/>
            </a:endParaRPr>
          </a:p>
        </p:txBody>
      </p:sp>
      <p:sp>
        <p:nvSpPr>
          <p:cNvPr id="31747" name="pole tekstowe 3">
            <a:extLst>
              <a:ext uri="{FF2B5EF4-FFF2-40B4-BE49-F238E27FC236}">
                <a16:creationId xmlns:a16="http://schemas.microsoft.com/office/drawing/2014/main" id="{6459CDE9-FAE0-F1F9-6B4F-022B92A92C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" y="1108075"/>
            <a:ext cx="10827327" cy="5386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800" dirty="0"/>
              <a:t>Najbardziej wrażliwe są formy larwalne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endParaRPr lang="pl-PL" altLang="pl-PL" sz="1000" dirty="0"/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800" dirty="0"/>
              <a:t>Najczęściej opisywane objawy to: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400" dirty="0"/>
              <a:t>Osowiałość, brak reakcji na bodźce, problemy z pływaniem, </a:t>
            </a:r>
            <a:r>
              <a:rPr lang="pl-PL" altLang="pl-PL" sz="2400" dirty="0" err="1"/>
              <a:t>zabuzrenia</a:t>
            </a:r>
            <a:r>
              <a:rPr lang="pl-PL" altLang="pl-PL" sz="2400" dirty="0"/>
              <a:t> koordynacji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400" dirty="0"/>
              <a:t>Uogólniony obrzęk ciała u kijanek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400" dirty="0"/>
              <a:t>Wybroczyny i krwotoki w obrębie tkanki mięśniowej, w przewodzie pokarmowym i układzie rozrodczym </a:t>
            </a:r>
            <a:r>
              <a:rPr lang="pl-PL" altLang="pl-PL" sz="1600" dirty="0"/>
              <a:t>(</a:t>
            </a:r>
            <a:r>
              <a:rPr lang="pl-PL" altLang="pl-PL" sz="1600" dirty="0" err="1"/>
              <a:t>haemorrhagic</a:t>
            </a:r>
            <a:r>
              <a:rPr lang="pl-PL" altLang="pl-PL" sz="1600" dirty="0"/>
              <a:t> </a:t>
            </a:r>
            <a:r>
              <a:rPr lang="pl-PL" altLang="pl-PL" sz="1600" dirty="0" err="1"/>
              <a:t>syndrome</a:t>
            </a:r>
            <a:r>
              <a:rPr lang="pl-PL" altLang="pl-PL" sz="1600" dirty="0"/>
              <a:t>)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400" dirty="0"/>
              <a:t>Owrzodzenia skóry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400" dirty="0"/>
              <a:t>Zmiany martwicze w obrębie kończyn, szczególnie miednicznych </a:t>
            </a:r>
            <a:r>
              <a:rPr lang="pl-PL" altLang="pl-PL" sz="1600" dirty="0"/>
              <a:t>(</a:t>
            </a:r>
            <a:r>
              <a:rPr lang="pl-PL" altLang="pl-PL" sz="1600" dirty="0" err="1"/>
              <a:t>ulcerative</a:t>
            </a:r>
            <a:r>
              <a:rPr lang="pl-PL" altLang="pl-PL" sz="1600" dirty="0"/>
              <a:t> </a:t>
            </a:r>
            <a:r>
              <a:rPr lang="pl-PL" altLang="pl-PL" sz="1600" dirty="0" err="1"/>
              <a:t>syndrome</a:t>
            </a:r>
            <a:r>
              <a:rPr lang="pl-PL" altLang="pl-PL" sz="1600" dirty="0"/>
              <a:t>)</a:t>
            </a:r>
            <a:endParaRPr lang="pl-PL" altLang="pl-PL" sz="2400" dirty="0"/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endParaRPr lang="pl-PL" altLang="pl-PL" sz="1000" dirty="0"/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800" dirty="0"/>
              <a:t>W leczeniu podejmuje się próby wykorzystania: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400" dirty="0" err="1"/>
              <a:t>Acyklowiru</a:t>
            </a:r>
            <a:endParaRPr lang="pl-PL" altLang="pl-PL" sz="2400" dirty="0"/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400" dirty="0"/>
              <a:t>Osłonowych antybiotyków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400" dirty="0"/>
              <a:t>Podniesienia temperatury otoczenia</a:t>
            </a:r>
            <a:endParaRPr lang="pl-PL" altLang="pl-PL" dirty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BAFD48-95FE-240D-A4D1-08FA69CCB3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ytuł 1">
            <a:extLst>
              <a:ext uri="{FF2B5EF4-FFF2-40B4-BE49-F238E27FC236}">
                <a16:creationId xmlns:a16="http://schemas.microsoft.com/office/drawing/2014/main" id="{1487CE44-F30A-2C23-EF81-165611AAB3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32629"/>
            <a:ext cx="914400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pl-PL" altLang="pl-PL" sz="8800" b="1" dirty="0">
                <a:latin typeface="Berlin Sans FB Demi" panose="020E0802020502020306" pitchFamily="34" charset="0"/>
              </a:rPr>
              <a:t>RANAWIROZA</a:t>
            </a:r>
            <a:endParaRPr lang="pl-PL" altLang="pl-PL" sz="8800" b="1" dirty="0">
              <a:latin typeface="Blackadder ITC" panose="04020505051007020D02" pitchFamily="82" charset="0"/>
            </a:endParaRPr>
          </a:p>
        </p:txBody>
      </p:sp>
      <p:sp>
        <p:nvSpPr>
          <p:cNvPr id="31747" name="pole tekstowe 3">
            <a:extLst>
              <a:ext uri="{FF2B5EF4-FFF2-40B4-BE49-F238E27FC236}">
                <a16:creationId xmlns:a16="http://schemas.microsoft.com/office/drawing/2014/main" id="{723E128F-C1B6-C4F7-4954-ACFEB1D235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" y="1108075"/>
            <a:ext cx="10827327" cy="5386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800" dirty="0"/>
              <a:t>Najbardziej wrażliwe są formy larwalne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endParaRPr lang="pl-PL" altLang="pl-PL" sz="1000" dirty="0"/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800" dirty="0"/>
              <a:t>Najczęściej opisywane objawy to: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400" dirty="0"/>
              <a:t>Osowiałość, brak reakcji na bodźce, problemy z pływaniem, </a:t>
            </a:r>
            <a:r>
              <a:rPr lang="pl-PL" altLang="pl-PL" sz="2400" dirty="0" err="1"/>
              <a:t>zabuzrenia</a:t>
            </a:r>
            <a:r>
              <a:rPr lang="pl-PL" altLang="pl-PL" sz="2400" dirty="0"/>
              <a:t> koordynacji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400" dirty="0"/>
              <a:t>Uogólniony obrzęk ciała u kijanek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400" dirty="0"/>
              <a:t>Wybroczyny i krwotoki w obrębie tkanki mięśniowej, w przewodzie pokarmowym i układzie rozrodczym </a:t>
            </a:r>
            <a:r>
              <a:rPr lang="pl-PL" altLang="pl-PL" sz="1600" dirty="0"/>
              <a:t>(</a:t>
            </a:r>
            <a:r>
              <a:rPr lang="pl-PL" altLang="pl-PL" sz="1600" dirty="0" err="1"/>
              <a:t>haemorrhagic</a:t>
            </a:r>
            <a:r>
              <a:rPr lang="pl-PL" altLang="pl-PL" sz="1600" dirty="0"/>
              <a:t> </a:t>
            </a:r>
            <a:r>
              <a:rPr lang="pl-PL" altLang="pl-PL" sz="1600" dirty="0" err="1"/>
              <a:t>syndrome</a:t>
            </a:r>
            <a:r>
              <a:rPr lang="pl-PL" altLang="pl-PL" sz="1600" dirty="0"/>
              <a:t>)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400" dirty="0"/>
              <a:t>Owrzodzenia skóry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400" dirty="0"/>
              <a:t>Zmiany martwicze w obrębie kończyn, szczególnie miednicznych </a:t>
            </a:r>
            <a:r>
              <a:rPr lang="pl-PL" altLang="pl-PL" sz="1600" dirty="0"/>
              <a:t>(</a:t>
            </a:r>
            <a:r>
              <a:rPr lang="pl-PL" altLang="pl-PL" sz="1600" dirty="0" err="1"/>
              <a:t>ulcerative</a:t>
            </a:r>
            <a:r>
              <a:rPr lang="pl-PL" altLang="pl-PL" sz="1600" dirty="0"/>
              <a:t> </a:t>
            </a:r>
            <a:r>
              <a:rPr lang="pl-PL" altLang="pl-PL" sz="1600" dirty="0" err="1"/>
              <a:t>syndrome</a:t>
            </a:r>
            <a:r>
              <a:rPr lang="pl-PL" altLang="pl-PL" sz="1600" dirty="0"/>
              <a:t>)</a:t>
            </a:r>
            <a:endParaRPr lang="pl-PL" altLang="pl-PL" sz="2400" dirty="0"/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endParaRPr lang="pl-PL" altLang="pl-PL" sz="1000" dirty="0"/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800" dirty="0"/>
              <a:t>W leczeniu podejmuje się próby wykorzystania: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400" dirty="0" err="1"/>
              <a:t>Acyklowiru</a:t>
            </a:r>
            <a:endParaRPr lang="pl-PL" altLang="pl-PL" sz="2400" dirty="0"/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400" dirty="0"/>
              <a:t>Osłonowych antybiotyków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400" dirty="0"/>
              <a:t>Podniesienia temperatury otoczenia</a:t>
            </a:r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46627874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BD9898-B32D-8075-49B2-09EA79AB62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ytuł 1">
            <a:extLst>
              <a:ext uri="{FF2B5EF4-FFF2-40B4-BE49-F238E27FC236}">
                <a16:creationId xmlns:a16="http://schemas.microsoft.com/office/drawing/2014/main" id="{80B13465-159C-A917-E4AA-76E71BED2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32629"/>
            <a:ext cx="914400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pl-PL" altLang="pl-PL" sz="8800" b="1" dirty="0">
                <a:latin typeface="Berlin Sans FB Demi" panose="020E0802020502020306" pitchFamily="34" charset="0"/>
              </a:rPr>
              <a:t>RANAWIROZA</a:t>
            </a:r>
            <a:endParaRPr lang="pl-PL" altLang="pl-PL" sz="8800" b="1" dirty="0">
              <a:latin typeface="Blackadder ITC" panose="04020505051007020D02" pitchFamily="82" charset="0"/>
            </a:endParaRPr>
          </a:p>
        </p:txBody>
      </p:sp>
      <p:sp>
        <p:nvSpPr>
          <p:cNvPr id="31747" name="pole tekstowe 3">
            <a:extLst>
              <a:ext uri="{FF2B5EF4-FFF2-40B4-BE49-F238E27FC236}">
                <a16:creationId xmlns:a16="http://schemas.microsoft.com/office/drawing/2014/main" id="{A3A76466-1D09-7142-D9D8-83640723FC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1273" y="2126384"/>
            <a:ext cx="10827327" cy="1538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800" dirty="0"/>
              <a:t>Wirus jest w stanie przetrwać w środowisku wodnym co najmniej do 3 tygodni, zależnie od temperatury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endParaRPr lang="pl-PL" altLang="pl-PL" sz="1000" dirty="0"/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800" dirty="0"/>
              <a:t>Dezynfekcja za pomocą </a:t>
            </a:r>
            <a:r>
              <a:rPr lang="pl-PL" altLang="pl-PL" sz="2800" dirty="0" err="1"/>
              <a:t>Virkonu</a:t>
            </a:r>
            <a:r>
              <a:rPr lang="pl-PL" altLang="pl-PL" sz="2800" dirty="0"/>
              <a:t> wydaje się skuteczna</a:t>
            </a:r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98918108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ytuł 1">
            <a:extLst>
              <a:ext uri="{FF2B5EF4-FFF2-40B4-BE49-F238E27FC236}">
                <a16:creationId xmlns:a16="http://schemas.microsoft.com/office/drawing/2014/main" id="{AA5172D4-75FD-77D7-0377-A58F13181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88913"/>
            <a:ext cx="9144000" cy="11430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pl-PL" altLang="pl-PL" sz="8800" b="1" dirty="0">
                <a:latin typeface="Berlin Sans FB Demi" panose="020E0802020502020306" pitchFamily="34" charset="0"/>
              </a:rPr>
              <a:t>RANAWIROZA</a:t>
            </a:r>
            <a:endParaRPr lang="pl-PL" altLang="pl-PL" sz="8800" b="1" dirty="0">
              <a:latin typeface="Blackadder ITC" panose="04020505051007020D02" pitchFamily="82" charset="0"/>
            </a:endParaRPr>
          </a:p>
        </p:txBody>
      </p:sp>
      <p:sp>
        <p:nvSpPr>
          <p:cNvPr id="32771" name="pole tekstowe 3">
            <a:extLst>
              <a:ext uri="{FF2B5EF4-FFF2-40B4-BE49-F238E27FC236}">
                <a16:creationId xmlns:a16="http://schemas.microsoft.com/office/drawing/2014/main" id="{56C20E77-C6E9-8A1E-BD2E-1BA2676926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3388" y="1268413"/>
            <a:ext cx="8964612" cy="5478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800"/>
              <a:t>Infekcje wywołane przez </a:t>
            </a:r>
            <a:r>
              <a:rPr lang="pl-PL" altLang="pl-PL" sz="2800" i="1"/>
              <a:t>Ranavirus </a:t>
            </a:r>
            <a:r>
              <a:rPr lang="pl-PL" altLang="pl-PL" sz="2800"/>
              <a:t>stwierdzono m.in. u: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endParaRPr lang="pl-PL" altLang="pl-PL" sz="1000"/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400"/>
              <a:t>Żółw lamparci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400"/>
              <a:t>Żółw grecki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400"/>
              <a:t>Żółw egipski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400"/>
              <a:t>Żółw obrzeżony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400"/>
              <a:t>Żółw stepowy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400"/>
              <a:t>Żółw gwiaździsty</a:t>
            </a:r>
            <a:endParaRPr lang="pl-PL" altLang="pl-PL"/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400"/>
              <a:t>Żółwiak chiński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400"/>
              <a:t>Żółw czerwonolicy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400"/>
              <a:t>Terrapene spp.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400"/>
              <a:t>Pyton zielony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400"/>
              <a:t>Zaskroniec żmijowaty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400"/>
              <a:t>Gekon liścioogonowy</a:t>
            </a:r>
          </a:p>
          <a:p>
            <a:pPr lvl="1"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400" i="1"/>
              <a:t>Japalura splendida</a:t>
            </a:r>
          </a:p>
        </p:txBody>
      </p:sp>
      <p:sp>
        <p:nvSpPr>
          <p:cNvPr id="32772" name="pole tekstowe 1">
            <a:extLst>
              <a:ext uri="{FF2B5EF4-FFF2-40B4-BE49-F238E27FC236}">
                <a16:creationId xmlns:a16="http://schemas.microsoft.com/office/drawing/2014/main" id="{2DB5DDE4-913C-733B-7321-481A7A8220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9925" y="1892301"/>
            <a:ext cx="446405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400"/>
              <a:t>Jaszczurka iberyjska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400" i="1"/>
              <a:t>Anolis sagrei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400" i="1"/>
              <a:t>Anolis carolinensis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400" i="1"/>
              <a:t>Dopasia gracilis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400"/>
              <a:t>Legwan zielony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ü"/>
            </a:pPr>
            <a:r>
              <a:rPr lang="pl-PL" altLang="pl-PL" sz="2400"/>
              <a:t>Agama brodata</a:t>
            </a:r>
          </a:p>
        </p:txBody>
      </p:sp>
      <p:pic>
        <p:nvPicPr>
          <p:cNvPr id="32773" name="Obraz 1">
            <a:extLst>
              <a:ext uri="{FF2B5EF4-FFF2-40B4-BE49-F238E27FC236}">
                <a16:creationId xmlns:a16="http://schemas.microsoft.com/office/drawing/2014/main" id="{9C8735E7-BEAA-D39D-21FF-FBD5C7C6FB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838" y="4221164"/>
            <a:ext cx="5256212" cy="235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4" name="pole tekstowe 2">
            <a:extLst>
              <a:ext uri="{FF2B5EF4-FFF2-40B4-BE49-F238E27FC236}">
                <a16:creationId xmlns:a16="http://schemas.microsoft.com/office/drawing/2014/main" id="{AB62C90D-B284-F148-AE8A-47BD1CB704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3838" y="6573838"/>
            <a:ext cx="5256212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pl-PL" altLang="pl-PL" sz="1000"/>
              <a:t>Z </a:t>
            </a:r>
            <a:r>
              <a:rPr lang="en-US" altLang="pl-PL" sz="1000" i="1"/>
              <a:t>Ranavirus infections associated</a:t>
            </a:r>
            <a:r>
              <a:rPr lang="en-US" altLang="pl-PL" sz="1000"/>
              <a:t> with </a:t>
            </a:r>
            <a:r>
              <a:rPr lang="en-US" altLang="pl-PL" sz="1000" i="1"/>
              <a:t>skin lesions</a:t>
            </a:r>
            <a:r>
              <a:rPr lang="en-US" altLang="pl-PL" sz="1000"/>
              <a:t> in </a:t>
            </a:r>
            <a:r>
              <a:rPr lang="en-US" altLang="pl-PL" sz="1000" i="1"/>
              <a:t>lizards</a:t>
            </a:r>
            <a:endParaRPr lang="pl-PL" altLang="pl-PL" sz="1000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6">
            <a:extLst>
              <a:ext uri="{FF2B5EF4-FFF2-40B4-BE49-F238E27FC236}">
                <a16:creationId xmlns:a16="http://schemas.microsoft.com/office/drawing/2014/main" id="{BA769838-9E6F-4C89-6134-1557481017BC}"/>
              </a:ext>
            </a:extLst>
          </p:cNvPr>
          <p:cNvSpPr txBox="1"/>
          <p:nvPr/>
        </p:nvSpPr>
        <p:spPr>
          <a:xfrm>
            <a:off x="657225" y="127000"/>
            <a:ext cx="11128375" cy="1320874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ctr">
              <a:lnSpc>
                <a:spcPts val="10307"/>
              </a:lnSpc>
              <a:defRPr/>
            </a:pPr>
            <a:r>
              <a:rPr lang="pl-PL" sz="8962" i="1" dirty="0" err="1">
                <a:latin typeface="Bright"/>
              </a:rPr>
              <a:t>Batrachochytrium</a:t>
            </a:r>
            <a:r>
              <a:rPr lang="pl-PL" sz="8962" i="1" dirty="0">
                <a:latin typeface="Bright"/>
              </a:rPr>
              <a:t> sp.</a:t>
            </a:r>
            <a:endParaRPr lang="en-US" sz="8962" i="1" dirty="0">
              <a:latin typeface="Bright"/>
            </a:endParaRPr>
          </a:p>
        </p:txBody>
      </p:sp>
      <p:sp>
        <p:nvSpPr>
          <p:cNvPr id="3" name="TextBox 7">
            <a:extLst>
              <a:ext uri="{FF2B5EF4-FFF2-40B4-BE49-F238E27FC236}">
                <a16:creationId xmlns:a16="http://schemas.microsoft.com/office/drawing/2014/main" id="{DEA10A56-46B8-55C7-8C0C-CD57BE42AE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498600"/>
            <a:ext cx="11734800" cy="4206473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ts val="4550"/>
              </a:lnSpc>
              <a:spcBef>
                <a:spcPct val="0"/>
              </a:spcBef>
              <a:buNone/>
              <a:defRPr/>
            </a:pPr>
            <a:r>
              <a:rPr lang="pl-PL" altLang="pl-PL" sz="2667" dirty="0">
                <a:latin typeface="Hatton" charset="-18"/>
              </a:rPr>
              <a:t>Dwa gatunki:</a:t>
            </a:r>
          </a:p>
          <a:p>
            <a:pPr marL="381019" indent="-381019">
              <a:lnSpc>
                <a:spcPts val="4550"/>
              </a:lnSpc>
              <a:spcBef>
                <a:spcPct val="0"/>
              </a:spcBef>
              <a:defRPr/>
            </a:pPr>
            <a:r>
              <a:rPr lang="pl-PL" altLang="pl-PL" sz="2667" i="1" dirty="0" err="1">
                <a:latin typeface="Hatton" charset="-18"/>
              </a:rPr>
              <a:t>Batrachochytrium</a:t>
            </a:r>
            <a:r>
              <a:rPr lang="pl-PL" altLang="pl-PL" sz="2667" i="1" dirty="0">
                <a:latin typeface="Hatton" charset="-18"/>
              </a:rPr>
              <a:t> </a:t>
            </a:r>
            <a:r>
              <a:rPr lang="pl-PL" altLang="pl-PL" sz="2667" i="1" dirty="0" err="1">
                <a:latin typeface="Hatton" charset="-18"/>
              </a:rPr>
              <a:t>dendrobatidis</a:t>
            </a:r>
            <a:r>
              <a:rPr lang="pl-PL" altLang="pl-PL" sz="2667" i="1" dirty="0">
                <a:latin typeface="Hatton" charset="-18"/>
              </a:rPr>
              <a:t> </a:t>
            </a:r>
            <a:r>
              <a:rPr lang="pl-PL" altLang="pl-PL" sz="2667" dirty="0">
                <a:latin typeface="Hatton" charset="-18"/>
              </a:rPr>
              <a:t>– atakuje płazy bezogonowe, ogoniaste i beznogie</a:t>
            </a:r>
          </a:p>
          <a:p>
            <a:pPr marL="381019" indent="-381019">
              <a:lnSpc>
                <a:spcPts val="4550"/>
              </a:lnSpc>
              <a:spcBef>
                <a:spcPct val="0"/>
              </a:spcBef>
              <a:defRPr/>
            </a:pPr>
            <a:r>
              <a:rPr lang="pl-PL" altLang="pl-PL" sz="2667" i="1" dirty="0" err="1">
                <a:latin typeface="Hatton" charset="-18"/>
              </a:rPr>
              <a:t>Batrachochytrium</a:t>
            </a:r>
            <a:r>
              <a:rPr lang="pl-PL" altLang="pl-PL" sz="2667" i="1" dirty="0">
                <a:latin typeface="Hatton" charset="-18"/>
              </a:rPr>
              <a:t> </a:t>
            </a:r>
            <a:r>
              <a:rPr lang="pl-PL" altLang="pl-PL" sz="2667" i="1" dirty="0" err="1">
                <a:latin typeface="Hatton" charset="-18"/>
              </a:rPr>
              <a:t>salamandrivorans</a:t>
            </a:r>
            <a:r>
              <a:rPr lang="pl-PL" altLang="pl-PL" sz="2667" i="1" dirty="0">
                <a:latin typeface="Hatton" charset="-18"/>
              </a:rPr>
              <a:t> </a:t>
            </a:r>
            <a:r>
              <a:rPr lang="pl-PL" altLang="pl-PL" sz="2667" dirty="0">
                <a:latin typeface="Hatton" charset="-18"/>
              </a:rPr>
              <a:t>– atakuje płazy ogoniaste</a:t>
            </a:r>
          </a:p>
          <a:p>
            <a:pPr>
              <a:lnSpc>
                <a:spcPts val="4550"/>
              </a:lnSpc>
              <a:spcBef>
                <a:spcPct val="0"/>
              </a:spcBef>
              <a:buNone/>
              <a:defRPr/>
            </a:pPr>
            <a:endParaRPr lang="pl-PL" altLang="pl-PL" sz="2667" i="1" dirty="0">
              <a:latin typeface="Hatton" charset="-18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pl-PL" altLang="pl-PL" sz="2667" dirty="0">
                <a:latin typeface="Hatton" charset="-18"/>
              </a:rPr>
              <a:t>Oba najpewniej wywodzą się z tropików Azji, a jedną z głównych przyczyn ich rozprzestrzeniania jest najpewniej handel kolekcjonerski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pl-PL" altLang="pl-PL" sz="1867" dirty="0">
              <a:latin typeface="Hatton" charset="-18"/>
            </a:endParaRPr>
          </a:p>
          <a:p>
            <a:pPr algn="r" eaLnBrk="1" hangingPunct="1">
              <a:spcBef>
                <a:spcPct val="0"/>
              </a:spcBef>
              <a:buFontTx/>
              <a:buNone/>
              <a:defRPr/>
            </a:pPr>
            <a:r>
              <a:rPr lang="pl-PL" altLang="pl-PL" sz="1200" dirty="0" err="1">
                <a:latin typeface="Hatton" charset="-18"/>
              </a:rPr>
              <a:t>O’Hanlon</a:t>
            </a:r>
            <a:r>
              <a:rPr lang="pl-PL" altLang="pl-PL" sz="1200" dirty="0">
                <a:latin typeface="Hatton" charset="-18"/>
              </a:rPr>
              <a:t>. i </a:t>
            </a:r>
            <a:r>
              <a:rPr lang="pl-PL" altLang="pl-PL" sz="1200" dirty="0" err="1">
                <a:latin typeface="Hatton" charset="-18"/>
              </a:rPr>
              <a:t>wsp</a:t>
            </a:r>
            <a:r>
              <a:rPr lang="pl-PL" altLang="pl-PL" sz="1200" dirty="0">
                <a:latin typeface="Hatton" charset="-18"/>
              </a:rPr>
              <a:t>. </a:t>
            </a:r>
            <a:r>
              <a:rPr lang="pl-PL" altLang="pl-PL" sz="1200" b="1" dirty="0">
                <a:latin typeface="Hatton" charset="-18"/>
              </a:rPr>
              <a:t>„</a:t>
            </a:r>
            <a:r>
              <a:rPr lang="pl-PL" altLang="pl-PL" sz="1200" b="1" dirty="0" err="1">
                <a:latin typeface="Hatton" charset="-18"/>
              </a:rPr>
              <a:t>Recent</a:t>
            </a:r>
            <a:r>
              <a:rPr lang="pl-PL" altLang="pl-PL" sz="1200" b="1" dirty="0">
                <a:latin typeface="Hatton" charset="-18"/>
              </a:rPr>
              <a:t> </a:t>
            </a:r>
            <a:r>
              <a:rPr lang="pl-PL" altLang="pl-PL" sz="1200" b="1" dirty="0" err="1">
                <a:latin typeface="Hatton" charset="-18"/>
              </a:rPr>
              <a:t>Asian</a:t>
            </a:r>
            <a:r>
              <a:rPr lang="pl-PL" altLang="pl-PL" sz="1200" b="1" dirty="0">
                <a:latin typeface="Hatton" charset="-18"/>
              </a:rPr>
              <a:t> </a:t>
            </a:r>
            <a:r>
              <a:rPr lang="pl-PL" altLang="pl-PL" sz="1200" b="1" dirty="0" err="1">
                <a:latin typeface="Hatton" charset="-18"/>
              </a:rPr>
              <a:t>origin</a:t>
            </a:r>
            <a:r>
              <a:rPr lang="pl-PL" altLang="pl-PL" sz="1200" b="1" dirty="0">
                <a:latin typeface="Hatton" charset="-18"/>
              </a:rPr>
              <a:t> of </a:t>
            </a:r>
            <a:r>
              <a:rPr lang="pl-PL" altLang="pl-PL" sz="1200" b="1" dirty="0" err="1">
                <a:latin typeface="Hatton" charset="-18"/>
              </a:rPr>
              <a:t>chytrid</a:t>
            </a:r>
            <a:r>
              <a:rPr lang="pl-PL" altLang="pl-PL" sz="1200" b="1" dirty="0">
                <a:latin typeface="Hatton" charset="-18"/>
              </a:rPr>
              <a:t> </a:t>
            </a:r>
            <a:r>
              <a:rPr lang="pl-PL" altLang="pl-PL" sz="1200" b="1" dirty="0" err="1">
                <a:latin typeface="Hatton" charset="-18"/>
              </a:rPr>
              <a:t>fungi</a:t>
            </a:r>
            <a:r>
              <a:rPr lang="pl-PL" altLang="pl-PL" sz="1200" b="1" dirty="0">
                <a:latin typeface="Hatton" charset="-18"/>
              </a:rPr>
              <a:t> </a:t>
            </a:r>
            <a:r>
              <a:rPr lang="pl-PL" altLang="pl-PL" sz="1200" b="1" dirty="0" err="1">
                <a:latin typeface="Hatton" charset="-18"/>
              </a:rPr>
              <a:t>causing</a:t>
            </a:r>
            <a:r>
              <a:rPr lang="pl-PL" altLang="pl-PL" sz="1200" b="1" dirty="0">
                <a:latin typeface="Hatton" charset="-18"/>
              </a:rPr>
              <a:t> </a:t>
            </a:r>
            <a:r>
              <a:rPr lang="pl-PL" altLang="pl-PL" sz="1200" b="1" dirty="0" err="1">
                <a:latin typeface="Hatton" charset="-18"/>
              </a:rPr>
              <a:t>global</a:t>
            </a:r>
            <a:r>
              <a:rPr lang="pl-PL" altLang="pl-PL" sz="1200" b="1" dirty="0">
                <a:latin typeface="Hatton" charset="-18"/>
              </a:rPr>
              <a:t> </a:t>
            </a:r>
            <a:r>
              <a:rPr lang="pl-PL" altLang="pl-PL" sz="1200" b="1" dirty="0" err="1">
                <a:latin typeface="Hatton" charset="-18"/>
              </a:rPr>
              <a:t>amphibian</a:t>
            </a:r>
            <a:r>
              <a:rPr lang="pl-PL" altLang="pl-PL" sz="1200" b="1" dirty="0">
                <a:latin typeface="Hatton" charset="-18"/>
              </a:rPr>
              <a:t> </a:t>
            </a:r>
            <a:r>
              <a:rPr lang="pl-PL" altLang="pl-PL" sz="1200" b="1" dirty="0" err="1">
                <a:latin typeface="Hatton" charset="-18"/>
              </a:rPr>
              <a:t>declines</a:t>
            </a:r>
            <a:r>
              <a:rPr lang="pl-PL" altLang="pl-PL" sz="1200" b="1" dirty="0">
                <a:latin typeface="Hatton" charset="-18"/>
              </a:rPr>
              <a:t>”; Science 2018</a:t>
            </a:r>
          </a:p>
          <a:p>
            <a:pPr algn="r" eaLnBrk="1" hangingPunct="1">
              <a:spcBef>
                <a:spcPct val="0"/>
              </a:spcBef>
              <a:buFontTx/>
              <a:buNone/>
              <a:defRPr/>
            </a:pPr>
            <a:endParaRPr lang="pl-PL" altLang="pl-PL" sz="1200" b="1" dirty="0">
              <a:latin typeface="Hatton" charset="-18"/>
            </a:endParaRPr>
          </a:p>
          <a:p>
            <a:pPr algn="r" eaLnBrk="1" hangingPunct="1">
              <a:spcBef>
                <a:spcPct val="0"/>
              </a:spcBef>
              <a:buFontTx/>
              <a:buNone/>
              <a:defRPr/>
            </a:pPr>
            <a:r>
              <a:rPr lang="pl-PL" altLang="pl-PL" sz="1200" b="1" dirty="0" err="1">
                <a:latin typeface="Hatton" charset="-18"/>
              </a:rPr>
              <a:t>Fitzpatrick</a:t>
            </a:r>
            <a:r>
              <a:rPr lang="pl-PL" altLang="pl-PL" sz="1200" b="1" dirty="0">
                <a:latin typeface="Hatton" charset="-18"/>
              </a:rPr>
              <a:t> L.D. i </a:t>
            </a:r>
            <a:r>
              <a:rPr lang="pl-PL" altLang="pl-PL" sz="1200" b="1" dirty="0" err="1">
                <a:latin typeface="Hatton" charset="-18"/>
              </a:rPr>
              <a:t>wsp</a:t>
            </a:r>
            <a:r>
              <a:rPr lang="pl-PL" altLang="pl-PL" sz="1200" b="1" dirty="0">
                <a:latin typeface="Hatton" charset="-18"/>
              </a:rPr>
              <a:t>. „</a:t>
            </a:r>
            <a:r>
              <a:rPr lang="pl-PL" altLang="pl-PL" sz="1200" b="1" dirty="0" err="1">
                <a:latin typeface="Hatton" charset="-18"/>
              </a:rPr>
              <a:t>Epidemiological</a:t>
            </a:r>
            <a:r>
              <a:rPr lang="pl-PL" altLang="pl-PL" sz="1200" b="1" dirty="0">
                <a:latin typeface="Hatton" charset="-18"/>
              </a:rPr>
              <a:t> </a:t>
            </a:r>
            <a:r>
              <a:rPr lang="pl-PL" altLang="pl-PL" sz="1200" b="1" dirty="0" err="1">
                <a:latin typeface="Hatton" charset="-18"/>
              </a:rPr>
              <a:t>tracing</a:t>
            </a:r>
            <a:r>
              <a:rPr lang="pl-PL" altLang="pl-PL" sz="1200" b="1" dirty="0">
                <a:latin typeface="Hatton" charset="-18"/>
              </a:rPr>
              <a:t> of </a:t>
            </a:r>
            <a:r>
              <a:rPr lang="pl-PL" altLang="pl-PL" sz="1200" b="1" dirty="0" err="1">
                <a:latin typeface="Hatton" charset="-18"/>
              </a:rPr>
              <a:t>Batrachochytrium</a:t>
            </a:r>
            <a:r>
              <a:rPr lang="pl-PL" altLang="pl-PL" sz="1200" b="1" dirty="0">
                <a:latin typeface="Hatton" charset="-18"/>
              </a:rPr>
              <a:t> </a:t>
            </a:r>
            <a:r>
              <a:rPr lang="pl-PL" altLang="pl-PL" sz="1200" b="1" dirty="0" err="1">
                <a:latin typeface="Hatton" charset="-18"/>
              </a:rPr>
              <a:t>salamandrivorans</a:t>
            </a:r>
            <a:r>
              <a:rPr lang="pl-PL" altLang="pl-PL" sz="1200" b="1" dirty="0">
                <a:latin typeface="Hatton" charset="-18"/>
              </a:rPr>
              <a:t> </a:t>
            </a:r>
            <a:r>
              <a:rPr lang="pl-PL" altLang="pl-PL" sz="1200" b="1" dirty="0" err="1">
                <a:latin typeface="Hatton" charset="-18"/>
              </a:rPr>
              <a:t>identifies</a:t>
            </a:r>
            <a:r>
              <a:rPr lang="pl-PL" altLang="pl-PL" sz="1200" b="1" dirty="0">
                <a:latin typeface="Hatton" charset="-18"/>
              </a:rPr>
              <a:t> </a:t>
            </a:r>
            <a:r>
              <a:rPr lang="pl-PL" altLang="pl-PL" sz="1200" b="1" dirty="0" err="1">
                <a:latin typeface="Hatton" charset="-18"/>
              </a:rPr>
              <a:t>widespread</a:t>
            </a:r>
            <a:r>
              <a:rPr lang="pl-PL" altLang="pl-PL" sz="1200" b="1" dirty="0">
                <a:latin typeface="Hatton" charset="-18"/>
              </a:rPr>
              <a:t> </a:t>
            </a:r>
            <a:r>
              <a:rPr lang="pl-PL" altLang="pl-PL" sz="1200" b="1" dirty="0" err="1">
                <a:latin typeface="Hatton" charset="-18"/>
              </a:rPr>
              <a:t>infection</a:t>
            </a:r>
            <a:r>
              <a:rPr lang="pl-PL" altLang="pl-PL" sz="1200" b="1" dirty="0">
                <a:latin typeface="Hatton" charset="-18"/>
              </a:rPr>
              <a:t> and </a:t>
            </a:r>
            <a:r>
              <a:rPr lang="pl-PL" altLang="pl-PL" sz="1200" b="1" dirty="0" err="1">
                <a:latin typeface="Hatton" charset="-18"/>
              </a:rPr>
              <a:t>associated</a:t>
            </a:r>
            <a:r>
              <a:rPr lang="pl-PL" altLang="pl-PL" sz="1200" b="1" dirty="0">
                <a:latin typeface="Hatton" charset="-18"/>
              </a:rPr>
              <a:t> </a:t>
            </a:r>
            <a:r>
              <a:rPr lang="pl-PL" altLang="pl-PL" sz="1200" b="1" dirty="0" err="1">
                <a:latin typeface="Hatton" charset="-18"/>
              </a:rPr>
              <a:t>mortalities</a:t>
            </a:r>
            <a:r>
              <a:rPr lang="pl-PL" altLang="pl-PL" sz="1200" b="1" dirty="0">
                <a:latin typeface="Hatton" charset="-18"/>
              </a:rPr>
              <a:t> in </a:t>
            </a:r>
            <a:r>
              <a:rPr lang="pl-PL" altLang="pl-PL" sz="1200" b="1" dirty="0" err="1">
                <a:latin typeface="Hatton" charset="-18"/>
              </a:rPr>
              <a:t>privte</a:t>
            </a:r>
            <a:r>
              <a:rPr lang="pl-PL" altLang="pl-PL" sz="1200" b="1" dirty="0">
                <a:latin typeface="Hatton" charset="-18"/>
              </a:rPr>
              <a:t> </a:t>
            </a:r>
            <a:r>
              <a:rPr lang="pl-PL" altLang="pl-PL" sz="1200" b="1" dirty="0" err="1">
                <a:latin typeface="Hatton" charset="-18"/>
              </a:rPr>
              <a:t>amphibian</a:t>
            </a:r>
            <a:r>
              <a:rPr lang="pl-PL" altLang="pl-PL" sz="1200" b="1" dirty="0">
                <a:latin typeface="Hatton" charset="-18"/>
              </a:rPr>
              <a:t> </a:t>
            </a:r>
            <a:r>
              <a:rPr lang="pl-PL" altLang="pl-PL" sz="1200" b="1" dirty="0" err="1">
                <a:latin typeface="Hatton" charset="-18"/>
              </a:rPr>
              <a:t>collections</a:t>
            </a:r>
            <a:r>
              <a:rPr lang="pl-PL" altLang="pl-PL" sz="1200" b="1" dirty="0">
                <a:latin typeface="Hatton" charset="-18"/>
              </a:rPr>
              <a:t>; </a:t>
            </a:r>
            <a:r>
              <a:rPr lang="pl-PL" altLang="pl-PL" sz="1200" b="1" dirty="0" err="1">
                <a:latin typeface="Hatton" charset="-18"/>
              </a:rPr>
              <a:t>Scientific</a:t>
            </a:r>
            <a:r>
              <a:rPr lang="pl-PL" altLang="pl-PL" sz="1200" b="1" dirty="0">
                <a:latin typeface="Hatton" charset="-18"/>
              </a:rPr>
              <a:t> </a:t>
            </a:r>
            <a:r>
              <a:rPr lang="pl-PL" altLang="pl-PL" sz="1200" b="1" dirty="0" err="1">
                <a:latin typeface="Hatton" charset="-18"/>
              </a:rPr>
              <a:t>Reports</a:t>
            </a:r>
            <a:r>
              <a:rPr lang="pl-PL" altLang="pl-PL" sz="1200" b="1" dirty="0">
                <a:latin typeface="Hatton" charset="-18"/>
              </a:rPr>
              <a:t> 2018</a:t>
            </a:r>
            <a:endParaRPr lang="en-US" altLang="pl-PL" sz="2667" dirty="0">
              <a:latin typeface="Hatton" charset="-18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6">
            <a:extLst>
              <a:ext uri="{FF2B5EF4-FFF2-40B4-BE49-F238E27FC236}">
                <a16:creationId xmlns:a16="http://schemas.microsoft.com/office/drawing/2014/main" id="{40190F89-44B8-D05C-EA03-C638517C867F}"/>
              </a:ext>
            </a:extLst>
          </p:cNvPr>
          <p:cNvSpPr txBox="1"/>
          <p:nvPr/>
        </p:nvSpPr>
        <p:spPr>
          <a:xfrm>
            <a:off x="532342" y="88900"/>
            <a:ext cx="11127317" cy="1320874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ctr">
              <a:lnSpc>
                <a:spcPts val="10307"/>
              </a:lnSpc>
              <a:defRPr/>
            </a:pPr>
            <a:r>
              <a:rPr lang="pl-PL" sz="8962" dirty="0" err="1">
                <a:latin typeface="Bright"/>
              </a:rPr>
              <a:t>Herpesvirus</a:t>
            </a:r>
            <a:endParaRPr lang="en-US" sz="8962" dirty="0">
              <a:latin typeface="Bright"/>
            </a:endParaRPr>
          </a:p>
        </p:txBody>
      </p:sp>
      <p:sp>
        <p:nvSpPr>
          <p:cNvPr id="22531" name="TextBox 7">
            <a:extLst>
              <a:ext uri="{FF2B5EF4-FFF2-40B4-BE49-F238E27FC236}">
                <a16:creationId xmlns:a16="http://schemas.microsoft.com/office/drawing/2014/main" id="{198C740A-B7C2-7EEA-A053-A5CBFAE913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000" y="1651000"/>
            <a:ext cx="11709400" cy="4177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ts val="4550"/>
              </a:lnSpc>
              <a:spcBef>
                <a:spcPct val="0"/>
              </a:spcBef>
              <a:buNone/>
            </a:pPr>
            <a:r>
              <a:rPr lang="pl-PL" altLang="pl-PL" sz="2667" dirty="0">
                <a:latin typeface="Hatton" charset="-18"/>
              </a:rPr>
              <a:t>Od kilku lat w Europie obserwuje się także nasilone występowanie infekcji </a:t>
            </a:r>
            <a:r>
              <a:rPr lang="pl-PL" altLang="pl-PL" sz="2667" dirty="0" err="1">
                <a:latin typeface="Hatton" charset="-18"/>
              </a:rPr>
              <a:t>herpeswirusowych</a:t>
            </a:r>
            <a:r>
              <a:rPr lang="pl-PL" altLang="pl-PL" sz="2667" dirty="0">
                <a:latin typeface="Hatton" charset="-18"/>
              </a:rPr>
              <a:t> u płazów. </a:t>
            </a:r>
          </a:p>
          <a:p>
            <a:pPr>
              <a:lnSpc>
                <a:spcPts val="4550"/>
              </a:lnSpc>
              <a:spcBef>
                <a:spcPct val="0"/>
              </a:spcBef>
              <a:buNone/>
            </a:pPr>
            <a:endParaRPr lang="pl-PL" altLang="pl-PL" sz="2667" dirty="0">
              <a:latin typeface="Hatton" charset="-18"/>
            </a:endParaRPr>
          </a:p>
          <a:p>
            <a:pPr>
              <a:lnSpc>
                <a:spcPts val="4550"/>
              </a:lnSpc>
              <a:spcBef>
                <a:spcPct val="0"/>
              </a:spcBef>
              <a:buNone/>
            </a:pPr>
            <a:r>
              <a:rPr lang="pl-PL" altLang="pl-PL" sz="2667" dirty="0">
                <a:latin typeface="Hatton" charset="-18"/>
              </a:rPr>
              <a:t>Opisano dwa nowe gatunki wirusów – </a:t>
            </a:r>
            <a:r>
              <a:rPr lang="pl-PL" altLang="pl-PL" sz="2667" dirty="0" err="1">
                <a:latin typeface="Hatton" charset="-18"/>
              </a:rPr>
              <a:t>Ranid</a:t>
            </a:r>
            <a:r>
              <a:rPr lang="pl-PL" altLang="pl-PL" sz="2667" dirty="0">
                <a:latin typeface="Hatton" charset="-18"/>
              </a:rPr>
              <a:t> </a:t>
            </a:r>
            <a:r>
              <a:rPr lang="pl-PL" altLang="pl-PL" sz="2667" dirty="0" err="1">
                <a:latin typeface="Hatton" charset="-18"/>
              </a:rPr>
              <a:t>herpesvirus</a:t>
            </a:r>
            <a:r>
              <a:rPr lang="pl-PL" altLang="pl-PL" sz="2667" dirty="0">
                <a:latin typeface="Hatton" charset="-18"/>
              </a:rPr>
              <a:t> 3 (RaHV3) oraz </a:t>
            </a:r>
            <a:r>
              <a:rPr lang="pl-PL" altLang="pl-PL" sz="2667" dirty="0" err="1">
                <a:latin typeface="Hatton" charset="-18"/>
              </a:rPr>
              <a:t>Bufonid</a:t>
            </a:r>
            <a:r>
              <a:rPr lang="pl-PL" altLang="pl-PL" sz="2667" dirty="0">
                <a:latin typeface="Hatton" charset="-18"/>
              </a:rPr>
              <a:t> </a:t>
            </a:r>
            <a:r>
              <a:rPr lang="pl-PL" altLang="pl-PL" sz="2667" dirty="0" err="1">
                <a:latin typeface="Hatton" charset="-18"/>
              </a:rPr>
              <a:t>herpesvirus</a:t>
            </a:r>
            <a:r>
              <a:rPr lang="pl-PL" altLang="pl-PL" sz="2667" dirty="0">
                <a:latin typeface="Hatton" charset="-18"/>
              </a:rPr>
              <a:t> 1 (BfHV1)</a:t>
            </a:r>
          </a:p>
          <a:p>
            <a:pPr>
              <a:lnSpc>
                <a:spcPts val="4550"/>
              </a:lnSpc>
              <a:spcBef>
                <a:spcPct val="0"/>
              </a:spcBef>
              <a:buNone/>
            </a:pPr>
            <a:endParaRPr lang="pl-PL" altLang="pl-PL" sz="2667" dirty="0">
              <a:latin typeface="Hatton" charset="-18"/>
            </a:endParaRPr>
          </a:p>
          <a:p>
            <a:pPr algn="r">
              <a:spcBef>
                <a:spcPct val="0"/>
              </a:spcBef>
              <a:buFontTx/>
              <a:buNone/>
            </a:pPr>
            <a:r>
              <a:rPr lang="pl-PL" altLang="pl-PL" sz="1067" dirty="0" err="1">
                <a:latin typeface="Hatton" charset="-18"/>
              </a:rPr>
              <a:t>Origgi</a:t>
            </a:r>
            <a:r>
              <a:rPr lang="pl-PL" altLang="pl-PL" sz="1067" dirty="0">
                <a:latin typeface="Hatton" charset="-18"/>
              </a:rPr>
              <a:t> F. i </a:t>
            </a:r>
            <a:r>
              <a:rPr lang="pl-PL" altLang="pl-PL" sz="1067" dirty="0" err="1">
                <a:latin typeface="Hatton" charset="-18"/>
              </a:rPr>
              <a:t>Taugbøl</a:t>
            </a:r>
            <a:r>
              <a:rPr lang="pl-PL" altLang="pl-PL" sz="1067" dirty="0">
                <a:latin typeface="Hatton" charset="-18"/>
              </a:rPr>
              <a:t> A. „</a:t>
            </a:r>
            <a:r>
              <a:rPr lang="en-US" altLang="pl-PL" sz="1067" dirty="0">
                <a:latin typeface="Hatton" charset="-18"/>
              </a:rPr>
              <a:t>Ranid Herpesvirus 3 Infection in Common Frog Rana </a:t>
            </a:r>
            <a:r>
              <a:rPr lang="en-US" altLang="pl-PL" sz="1067" dirty="0" err="1">
                <a:latin typeface="Hatton" charset="-18"/>
              </a:rPr>
              <a:t>temporaria</a:t>
            </a:r>
            <a:r>
              <a:rPr lang="en-US" altLang="pl-PL" sz="1067" dirty="0">
                <a:latin typeface="Hatton" charset="-18"/>
              </a:rPr>
              <a:t> Tadpoles</a:t>
            </a:r>
            <a:r>
              <a:rPr lang="pl-PL" altLang="pl-PL" sz="1067" dirty="0">
                <a:latin typeface="Hatton" charset="-18"/>
              </a:rPr>
              <a:t>”; </a:t>
            </a:r>
            <a:r>
              <a:rPr lang="pl-PL" altLang="pl-PL" sz="1067" dirty="0" err="1">
                <a:latin typeface="Hatton" charset="-18"/>
              </a:rPr>
              <a:t>Emerging</a:t>
            </a:r>
            <a:r>
              <a:rPr lang="pl-PL" altLang="pl-PL" sz="1067" dirty="0">
                <a:latin typeface="Hatton" charset="-18"/>
              </a:rPr>
              <a:t> </a:t>
            </a:r>
            <a:r>
              <a:rPr lang="pl-PL" altLang="pl-PL" sz="1067" dirty="0" err="1">
                <a:latin typeface="Hatton" charset="-18"/>
              </a:rPr>
              <a:t>Infectious</a:t>
            </a:r>
            <a:r>
              <a:rPr lang="pl-PL" altLang="pl-PL" sz="1067" dirty="0">
                <a:latin typeface="Hatton" charset="-18"/>
              </a:rPr>
              <a:t> </a:t>
            </a:r>
            <a:r>
              <a:rPr lang="pl-PL" altLang="pl-PL" sz="1067" dirty="0" err="1">
                <a:latin typeface="Hatton" charset="-18"/>
              </a:rPr>
              <a:t>Diseases</a:t>
            </a:r>
            <a:r>
              <a:rPr lang="pl-PL" altLang="pl-PL" sz="1067" dirty="0">
                <a:latin typeface="Hatton" charset="-18"/>
              </a:rPr>
              <a:t> 2023</a:t>
            </a:r>
          </a:p>
          <a:p>
            <a:pPr algn="r">
              <a:lnSpc>
                <a:spcPts val="4550"/>
              </a:lnSpc>
              <a:spcBef>
                <a:spcPct val="0"/>
              </a:spcBef>
              <a:buNone/>
            </a:pPr>
            <a:r>
              <a:rPr lang="pl-PL" altLang="pl-PL" sz="1067" dirty="0" err="1">
                <a:latin typeface="Hatton" charset="-18"/>
              </a:rPr>
              <a:t>Origgi</a:t>
            </a:r>
            <a:r>
              <a:rPr lang="pl-PL" altLang="pl-PL" sz="1067" dirty="0">
                <a:latin typeface="Hatton" charset="-18"/>
              </a:rPr>
              <a:t> F. i </a:t>
            </a:r>
            <a:r>
              <a:rPr lang="pl-PL" altLang="pl-PL" sz="1067" dirty="0" err="1">
                <a:latin typeface="Hatton" charset="-18"/>
              </a:rPr>
              <a:t>wsp</a:t>
            </a:r>
            <a:r>
              <a:rPr lang="pl-PL" altLang="pl-PL" sz="1067" dirty="0">
                <a:latin typeface="Hatton" charset="-18"/>
              </a:rPr>
              <a:t>. „</a:t>
            </a:r>
            <a:r>
              <a:rPr lang="en-US" altLang="pl-PL" sz="1067" b="1" i="1" dirty="0">
                <a:latin typeface="Hatton" charset="-18"/>
              </a:rPr>
              <a:t> Ranid Herpesvirus 3</a:t>
            </a:r>
            <a:r>
              <a:rPr lang="en-US" altLang="pl-PL" sz="1067" b="1" dirty="0">
                <a:latin typeface="Hatton" charset="-18"/>
              </a:rPr>
              <a:t> and Proliferative Dermatitis in Free-Ranging Wild Common Frogs </a:t>
            </a:r>
            <a:r>
              <a:rPr lang="en-US" altLang="pl-PL" sz="1067" b="1" i="1" dirty="0">
                <a:latin typeface="Hatton" charset="-18"/>
              </a:rPr>
              <a:t>(Rana </a:t>
            </a:r>
            <a:r>
              <a:rPr lang="en-US" altLang="pl-PL" sz="1067" b="1" i="1" dirty="0" err="1">
                <a:latin typeface="Hatton" charset="-18"/>
              </a:rPr>
              <a:t>Temporaria</a:t>
            </a:r>
            <a:r>
              <a:rPr lang="en-US" altLang="pl-PL" sz="1067" b="1" i="1" dirty="0">
                <a:latin typeface="Hatton" charset="-18"/>
              </a:rPr>
              <a:t>)</a:t>
            </a:r>
            <a:r>
              <a:rPr lang="pl-PL" altLang="pl-PL" sz="1067" b="1" i="1" dirty="0">
                <a:latin typeface="Hatton" charset="-18"/>
              </a:rPr>
              <a:t>”; </a:t>
            </a:r>
            <a:r>
              <a:rPr lang="pl-PL" altLang="pl-PL" sz="1067" b="1" i="1" dirty="0" err="1">
                <a:latin typeface="Hatton" charset="-18"/>
              </a:rPr>
              <a:t>Veterinary</a:t>
            </a:r>
            <a:r>
              <a:rPr lang="pl-PL" altLang="pl-PL" sz="1067" b="1" i="1" dirty="0">
                <a:latin typeface="Hatton" charset="-18"/>
              </a:rPr>
              <a:t> </a:t>
            </a:r>
            <a:r>
              <a:rPr lang="pl-PL" altLang="pl-PL" sz="1067" b="1" i="1" dirty="0" err="1">
                <a:latin typeface="Hatton" charset="-18"/>
              </a:rPr>
              <a:t>Pathology</a:t>
            </a:r>
            <a:endParaRPr lang="en-US" altLang="pl-PL" sz="1067" b="1" dirty="0">
              <a:latin typeface="Hatton" charset="-18"/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6">
            <a:extLst>
              <a:ext uri="{FF2B5EF4-FFF2-40B4-BE49-F238E27FC236}">
                <a16:creationId xmlns:a16="http://schemas.microsoft.com/office/drawing/2014/main" id="{CEABC4BC-AD2E-F444-BBD2-1F406C60052F}"/>
              </a:ext>
            </a:extLst>
          </p:cNvPr>
          <p:cNvSpPr txBox="1"/>
          <p:nvPr/>
        </p:nvSpPr>
        <p:spPr>
          <a:xfrm>
            <a:off x="532342" y="88900"/>
            <a:ext cx="11127317" cy="1320874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ctr">
              <a:lnSpc>
                <a:spcPts val="10307"/>
              </a:lnSpc>
              <a:defRPr/>
            </a:pPr>
            <a:r>
              <a:rPr lang="pl-PL" sz="8962" dirty="0" err="1">
                <a:latin typeface="Bright"/>
              </a:rPr>
              <a:t>Herpesvirus</a:t>
            </a:r>
            <a:endParaRPr lang="en-US" sz="8962" dirty="0">
              <a:latin typeface="Bright"/>
            </a:endParaRPr>
          </a:p>
        </p:txBody>
      </p:sp>
      <p:sp>
        <p:nvSpPr>
          <p:cNvPr id="23555" name="TextBox 7">
            <a:extLst>
              <a:ext uri="{FF2B5EF4-FFF2-40B4-BE49-F238E27FC236}">
                <a16:creationId xmlns:a16="http://schemas.microsoft.com/office/drawing/2014/main" id="{7CBEB7E2-4FFD-A04F-E3AE-78BB6223B0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300" y="1364192"/>
            <a:ext cx="11709400" cy="4177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ts val="4550"/>
              </a:lnSpc>
              <a:spcBef>
                <a:spcPct val="0"/>
              </a:spcBef>
              <a:buNone/>
            </a:pPr>
            <a:r>
              <a:rPr lang="pl-PL" altLang="pl-PL" sz="2667" dirty="0">
                <a:latin typeface="Hatton" charset="-18"/>
              </a:rPr>
              <a:t>W obu przypadkach choroba daje objawy dermatologiczne</a:t>
            </a:r>
          </a:p>
          <a:p>
            <a:pPr>
              <a:lnSpc>
                <a:spcPts val="4550"/>
              </a:lnSpc>
              <a:spcBef>
                <a:spcPct val="0"/>
              </a:spcBef>
              <a:buNone/>
            </a:pPr>
            <a:r>
              <a:rPr lang="pl-PL" altLang="pl-PL" sz="2667" dirty="0">
                <a:latin typeface="Hatton" charset="-18"/>
              </a:rPr>
              <a:t>Dochodzi do hiperplazji naskórka, </a:t>
            </a:r>
            <a:r>
              <a:rPr lang="pl-PL" altLang="pl-PL" sz="2667" dirty="0" err="1">
                <a:latin typeface="Hatton" charset="-18"/>
              </a:rPr>
              <a:t>wakuolizacji</a:t>
            </a:r>
            <a:r>
              <a:rPr lang="pl-PL" altLang="pl-PL" sz="2667" dirty="0">
                <a:latin typeface="Hatton" charset="-18"/>
              </a:rPr>
              <a:t> jego komórek i ich martwicy</a:t>
            </a:r>
          </a:p>
          <a:p>
            <a:pPr>
              <a:lnSpc>
                <a:spcPts val="4550"/>
              </a:lnSpc>
              <a:spcBef>
                <a:spcPct val="0"/>
              </a:spcBef>
              <a:buNone/>
            </a:pPr>
            <a:endParaRPr lang="pl-PL" altLang="pl-PL" sz="2667" dirty="0">
              <a:latin typeface="Hatton" charset="-18"/>
            </a:endParaRPr>
          </a:p>
          <a:p>
            <a:pPr>
              <a:lnSpc>
                <a:spcPts val="4550"/>
              </a:lnSpc>
              <a:spcBef>
                <a:spcPct val="0"/>
              </a:spcBef>
              <a:buNone/>
            </a:pPr>
            <a:r>
              <a:rPr lang="pl-PL" altLang="pl-PL" sz="2667" dirty="0">
                <a:latin typeface="Hatton" charset="-18"/>
              </a:rPr>
              <a:t>U żab dochodzi do złuszczania się </a:t>
            </a:r>
            <a:r>
              <a:rPr lang="pl-PL" altLang="pl-PL" sz="2667" dirty="0" err="1">
                <a:latin typeface="Hatton" charset="-18"/>
              </a:rPr>
              <a:t>naskóka</a:t>
            </a:r>
            <a:r>
              <a:rPr lang="pl-PL" altLang="pl-PL" sz="2667" dirty="0">
                <a:latin typeface="Hatton" charset="-18"/>
              </a:rPr>
              <a:t> i tworzenia </a:t>
            </a:r>
            <a:r>
              <a:rPr lang="pl-PL" altLang="pl-PL" sz="2667" dirty="0" err="1">
                <a:latin typeface="Hatton" charset="-18"/>
              </a:rPr>
              <a:t>pęcherzowatych</a:t>
            </a:r>
            <a:r>
              <a:rPr lang="pl-PL" altLang="pl-PL" sz="2667" dirty="0">
                <a:latin typeface="Hatton" charset="-18"/>
              </a:rPr>
              <a:t> powierzchni. U ropuch występuje jedynie zgrubienie i martwica</a:t>
            </a:r>
          </a:p>
          <a:p>
            <a:pPr>
              <a:lnSpc>
                <a:spcPts val="4550"/>
              </a:lnSpc>
              <a:spcBef>
                <a:spcPct val="0"/>
              </a:spcBef>
              <a:buNone/>
            </a:pPr>
            <a:endParaRPr lang="pl-PL" altLang="pl-PL" sz="2667" dirty="0">
              <a:latin typeface="Hatton" charset="-18"/>
            </a:endParaRPr>
          </a:p>
          <a:p>
            <a:pPr algn="r">
              <a:spcBef>
                <a:spcPct val="0"/>
              </a:spcBef>
              <a:buFontTx/>
              <a:buNone/>
            </a:pPr>
            <a:r>
              <a:rPr lang="pl-PL" altLang="pl-PL" sz="1067" dirty="0" err="1">
                <a:latin typeface="Hatton" charset="-18"/>
              </a:rPr>
              <a:t>Origgi</a:t>
            </a:r>
            <a:r>
              <a:rPr lang="pl-PL" altLang="pl-PL" sz="1067" dirty="0">
                <a:latin typeface="Hatton" charset="-18"/>
              </a:rPr>
              <a:t> F. i </a:t>
            </a:r>
            <a:r>
              <a:rPr lang="pl-PL" altLang="pl-PL" sz="1067" dirty="0" err="1">
                <a:latin typeface="Hatton" charset="-18"/>
              </a:rPr>
              <a:t>Taugbøl</a:t>
            </a:r>
            <a:r>
              <a:rPr lang="pl-PL" altLang="pl-PL" sz="1067" dirty="0">
                <a:latin typeface="Hatton" charset="-18"/>
              </a:rPr>
              <a:t> A. „</a:t>
            </a:r>
            <a:r>
              <a:rPr lang="en-US" altLang="pl-PL" sz="1067" dirty="0">
                <a:latin typeface="Hatton" charset="-18"/>
              </a:rPr>
              <a:t>Ranid Herpesvirus 3 Infection in Common Frog Rana </a:t>
            </a:r>
            <a:r>
              <a:rPr lang="en-US" altLang="pl-PL" sz="1067" dirty="0" err="1">
                <a:latin typeface="Hatton" charset="-18"/>
              </a:rPr>
              <a:t>temporaria</a:t>
            </a:r>
            <a:r>
              <a:rPr lang="en-US" altLang="pl-PL" sz="1067" dirty="0">
                <a:latin typeface="Hatton" charset="-18"/>
              </a:rPr>
              <a:t> Tadpoles</a:t>
            </a:r>
            <a:r>
              <a:rPr lang="pl-PL" altLang="pl-PL" sz="1067" dirty="0">
                <a:latin typeface="Hatton" charset="-18"/>
              </a:rPr>
              <a:t>”; </a:t>
            </a:r>
            <a:r>
              <a:rPr lang="pl-PL" altLang="pl-PL" sz="1067" dirty="0" err="1">
                <a:latin typeface="Hatton" charset="-18"/>
              </a:rPr>
              <a:t>Emerging</a:t>
            </a:r>
            <a:r>
              <a:rPr lang="pl-PL" altLang="pl-PL" sz="1067" dirty="0">
                <a:latin typeface="Hatton" charset="-18"/>
              </a:rPr>
              <a:t> </a:t>
            </a:r>
            <a:r>
              <a:rPr lang="pl-PL" altLang="pl-PL" sz="1067" dirty="0" err="1">
                <a:latin typeface="Hatton" charset="-18"/>
              </a:rPr>
              <a:t>Infectious</a:t>
            </a:r>
            <a:r>
              <a:rPr lang="pl-PL" altLang="pl-PL" sz="1067" dirty="0">
                <a:latin typeface="Hatton" charset="-18"/>
              </a:rPr>
              <a:t> </a:t>
            </a:r>
            <a:r>
              <a:rPr lang="pl-PL" altLang="pl-PL" sz="1067" dirty="0" err="1">
                <a:latin typeface="Hatton" charset="-18"/>
              </a:rPr>
              <a:t>Diseases</a:t>
            </a:r>
            <a:r>
              <a:rPr lang="pl-PL" altLang="pl-PL" sz="1067" dirty="0">
                <a:latin typeface="Hatton" charset="-18"/>
              </a:rPr>
              <a:t> 2023</a:t>
            </a:r>
          </a:p>
          <a:p>
            <a:pPr algn="r">
              <a:lnSpc>
                <a:spcPts val="4550"/>
              </a:lnSpc>
              <a:spcBef>
                <a:spcPct val="0"/>
              </a:spcBef>
              <a:buNone/>
            </a:pPr>
            <a:r>
              <a:rPr lang="pl-PL" altLang="pl-PL" sz="1067" dirty="0" err="1">
                <a:latin typeface="Hatton" charset="-18"/>
              </a:rPr>
              <a:t>Origgi</a:t>
            </a:r>
            <a:r>
              <a:rPr lang="pl-PL" altLang="pl-PL" sz="1067" dirty="0">
                <a:latin typeface="Hatton" charset="-18"/>
              </a:rPr>
              <a:t> F. i </a:t>
            </a:r>
            <a:r>
              <a:rPr lang="pl-PL" altLang="pl-PL" sz="1067" dirty="0" err="1">
                <a:latin typeface="Hatton" charset="-18"/>
              </a:rPr>
              <a:t>wsp</a:t>
            </a:r>
            <a:r>
              <a:rPr lang="pl-PL" altLang="pl-PL" sz="1067" dirty="0">
                <a:latin typeface="Hatton" charset="-18"/>
              </a:rPr>
              <a:t>. „</a:t>
            </a:r>
            <a:r>
              <a:rPr lang="en-US" altLang="pl-PL" sz="1067" b="1" i="1" dirty="0">
                <a:latin typeface="Hatton" charset="-18"/>
              </a:rPr>
              <a:t> Ranid Herpesvirus 3</a:t>
            </a:r>
            <a:r>
              <a:rPr lang="en-US" altLang="pl-PL" sz="1067" b="1" dirty="0">
                <a:latin typeface="Hatton" charset="-18"/>
              </a:rPr>
              <a:t> and Proliferative Dermatitis in Free-Ranging Wild Common Frogs </a:t>
            </a:r>
            <a:r>
              <a:rPr lang="en-US" altLang="pl-PL" sz="1067" b="1" i="1" dirty="0">
                <a:latin typeface="Hatton" charset="-18"/>
              </a:rPr>
              <a:t>(Rana </a:t>
            </a:r>
            <a:r>
              <a:rPr lang="en-US" altLang="pl-PL" sz="1067" b="1" i="1" dirty="0" err="1">
                <a:latin typeface="Hatton" charset="-18"/>
              </a:rPr>
              <a:t>Temporaria</a:t>
            </a:r>
            <a:r>
              <a:rPr lang="en-US" altLang="pl-PL" sz="1067" b="1" i="1" dirty="0">
                <a:latin typeface="Hatton" charset="-18"/>
              </a:rPr>
              <a:t>)</a:t>
            </a:r>
            <a:r>
              <a:rPr lang="pl-PL" altLang="pl-PL" sz="1067" b="1" i="1" dirty="0">
                <a:latin typeface="Hatton" charset="-18"/>
              </a:rPr>
              <a:t>”; </a:t>
            </a:r>
            <a:r>
              <a:rPr lang="pl-PL" altLang="pl-PL" sz="1067" b="1" i="1" dirty="0" err="1">
                <a:latin typeface="Hatton" charset="-18"/>
              </a:rPr>
              <a:t>Veterinary</a:t>
            </a:r>
            <a:r>
              <a:rPr lang="pl-PL" altLang="pl-PL" sz="1067" b="1" i="1" dirty="0">
                <a:latin typeface="Hatton" charset="-18"/>
              </a:rPr>
              <a:t> </a:t>
            </a:r>
            <a:r>
              <a:rPr lang="pl-PL" altLang="pl-PL" sz="1067" b="1" i="1" dirty="0" err="1">
                <a:latin typeface="Hatton" charset="-18"/>
              </a:rPr>
              <a:t>Pathology</a:t>
            </a:r>
            <a:endParaRPr lang="en-US" altLang="pl-PL" sz="1067" b="1" dirty="0">
              <a:latin typeface="Hatton" charset="-18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50B077-63C4-669F-D01F-AF8A8700F7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pole tekstowe 3">
            <a:extLst>
              <a:ext uri="{FF2B5EF4-FFF2-40B4-BE49-F238E27FC236}">
                <a16:creationId xmlns:a16="http://schemas.microsoft.com/office/drawing/2014/main" id="{8E569EAB-A7F2-E3D7-C927-E31ECE7D3B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9241" y="1943093"/>
            <a:ext cx="11193517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Istnieją doniesienia o potencjalnym toksycznym działaniu lateksu, winylu i nitryli na larwy niektórych płazów</a:t>
            </a:r>
            <a:endParaRPr lang="pl-PL" altLang="pl-PL" sz="1000" dirty="0">
              <a:cs typeface="Arial" charset="0"/>
            </a:endParaRP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600" dirty="0">
                <a:cs typeface="Arial" charset="0"/>
              </a:rPr>
              <a:t>Platana szponiasta</a:t>
            </a: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600" dirty="0">
                <a:cs typeface="Arial" charset="0"/>
              </a:rPr>
              <a:t>Żaba trawna</a:t>
            </a: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600" dirty="0">
                <a:cs typeface="Arial" charset="0"/>
              </a:rPr>
              <a:t>Aga</a:t>
            </a: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600" i="1" dirty="0" err="1">
                <a:cs typeface="Arial" charset="0"/>
              </a:rPr>
              <a:t>Litoria</a:t>
            </a:r>
            <a:r>
              <a:rPr lang="pl-PL" altLang="pl-PL" sz="3600" i="1" dirty="0">
                <a:cs typeface="Arial" charset="0"/>
              </a:rPr>
              <a:t> </a:t>
            </a:r>
            <a:r>
              <a:rPr lang="pl-PL" altLang="pl-PL" sz="3600" i="1" dirty="0" err="1">
                <a:cs typeface="Arial" charset="0"/>
              </a:rPr>
              <a:t>nannotis</a:t>
            </a:r>
            <a:endParaRPr lang="pl-PL" altLang="pl-PL" i="1" dirty="0"/>
          </a:p>
        </p:txBody>
      </p:sp>
      <p:sp>
        <p:nvSpPr>
          <p:cNvPr id="32771" name="Tytuł 1">
            <a:extLst>
              <a:ext uri="{FF2B5EF4-FFF2-40B4-BE49-F238E27FC236}">
                <a16:creationId xmlns:a16="http://schemas.microsoft.com/office/drawing/2014/main" id="{B1F8E407-08AA-2D19-0B0F-0E09E30CE5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49" y="616154"/>
            <a:ext cx="11865935" cy="1143001"/>
          </a:xfrm>
        </p:spPr>
        <p:txBody>
          <a:bodyPr>
            <a:noAutofit/>
          </a:bodyPr>
          <a:lstStyle/>
          <a:p>
            <a:pPr algn="ctr" eaLnBrk="1" hangingPunct="1"/>
            <a:r>
              <a:rPr lang="pl-PL" altLang="pl-PL" sz="7000" b="1" dirty="0">
                <a:latin typeface="Berlin Sans FB Demi" panose="020E0802020502020306" pitchFamily="34" charset="0"/>
              </a:rPr>
              <a:t>BADANIE KLINICZNE</a:t>
            </a:r>
          </a:p>
        </p:txBody>
      </p:sp>
    </p:spTree>
    <p:extLst>
      <p:ext uri="{BB962C8B-B14F-4D97-AF65-F5344CB8AC3E}">
        <p14:creationId xmlns:p14="http://schemas.microsoft.com/office/powerpoint/2010/main" val="2409800510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6">
            <a:extLst>
              <a:ext uri="{FF2B5EF4-FFF2-40B4-BE49-F238E27FC236}">
                <a16:creationId xmlns:a16="http://schemas.microsoft.com/office/drawing/2014/main" id="{D9EDFAD3-F6B5-4276-07E4-31D6FB605064}"/>
              </a:ext>
            </a:extLst>
          </p:cNvPr>
          <p:cNvSpPr txBox="1"/>
          <p:nvPr/>
        </p:nvSpPr>
        <p:spPr>
          <a:xfrm>
            <a:off x="532342" y="88900"/>
            <a:ext cx="11127317" cy="1320874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ctr">
              <a:lnSpc>
                <a:spcPts val="10307"/>
              </a:lnSpc>
              <a:defRPr/>
            </a:pPr>
            <a:r>
              <a:rPr lang="pl-PL" sz="8962" dirty="0" err="1">
                <a:latin typeface="Bright"/>
              </a:rPr>
              <a:t>Herpesvirus</a:t>
            </a:r>
            <a:endParaRPr lang="en-US" sz="8962" dirty="0">
              <a:latin typeface="Bright"/>
            </a:endParaRPr>
          </a:p>
        </p:txBody>
      </p:sp>
      <p:sp>
        <p:nvSpPr>
          <p:cNvPr id="24579" name="TextBox 7">
            <a:extLst>
              <a:ext uri="{FF2B5EF4-FFF2-40B4-BE49-F238E27FC236}">
                <a16:creationId xmlns:a16="http://schemas.microsoft.com/office/drawing/2014/main" id="{ED9FCD99-BF11-14F5-CB1E-C90B6B29F6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000" y="1651000"/>
            <a:ext cx="11709400" cy="4059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ts val="4550"/>
              </a:lnSpc>
              <a:spcBef>
                <a:spcPct val="0"/>
              </a:spcBef>
              <a:buNone/>
            </a:pPr>
            <a:r>
              <a:rPr lang="pl-PL" altLang="pl-PL" sz="2667" dirty="0">
                <a:latin typeface="Hatton" charset="-18"/>
              </a:rPr>
              <a:t>Pierwszy przypadek </a:t>
            </a:r>
            <a:r>
              <a:rPr lang="pl-PL" altLang="pl-PL" sz="2667" dirty="0" err="1">
                <a:latin typeface="Hatton" charset="-18"/>
              </a:rPr>
              <a:t>herpeswirozy</a:t>
            </a:r>
            <a:r>
              <a:rPr lang="pl-PL" altLang="pl-PL" sz="2667" dirty="0">
                <a:latin typeface="Hatton" charset="-18"/>
              </a:rPr>
              <a:t> u żab zwinek wystąpił we Włoszech w latach 90-tych XX wieku, a kilkanaście lat później w UK i Niemczech</a:t>
            </a:r>
          </a:p>
          <a:p>
            <a:pPr>
              <a:lnSpc>
                <a:spcPts val="4550"/>
              </a:lnSpc>
              <a:spcBef>
                <a:spcPct val="0"/>
              </a:spcBef>
              <a:buNone/>
            </a:pPr>
            <a:endParaRPr lang="pl-PL" altLang="pl-PL" sz="2667" dirty="0">
              <a:latin typeface="Hatton" charset="-18"/>
            </a:endParaRPr>
          </a:p>
          <a:p>
            <a:pPr>
              <a:lnSpc>
                <a:spcPts val="4550"/>
              </a:lnSpc>
              <a:spcBef>
                <a:spcPct val="0"/>
              </a:spcBef>
              <a:buNone/>
            </a:pPr>
            <a:r>
              <a:rPr lang="pl-PL" altLang="pl-PL" sz="2667" dirty="0">
                <a:latin typeface="Hatton" charset="-18"/>
              </a:rPr>
              <a:t>Infekcje potwierdzono u żaby trawnej </a:t>
            </a:r>
            <a:r>
              <a:rPr lang="pl-PL" altLang="pl-PL" sz="2667" i="1" dirty="0">
                <a:latin typeface="Hatton" charset="-18"/>
              </a:rPr>
              <a:t>(Rana </a:t>
            </a:r>
            <a:r>
              <a:rPr lang="pl-PL" altLang="pl-PL" sz="2667" i="1" dirty="0" err="1">
                <a:latin typeface="Hatton" charset="-18"/>
              </a:rPr>
              <a:t>temporaria</a:t>
            </a:r>
            <a:r>
              <a:rPr lang="pl-PL" altLang="pl-PL" sz="2667" i="1" dirty="0">
                <a:latin typeface="Hatton" charset="-18"/>
              </a:rPr>
              <a:t>)</a:t>
            </a:r>
            <a:r>
              <a:rPr lang="pl-PL" altLang="pl-PL" sz="2667" dirty="0">
                <a:latin typeface="Hatton" charset="-18"/>
              </a:rPr>
              <a:t>, moczarowej </a:t>
            </a:r>
            <a:r>
              <a:rPr lang="pl-PL" altLang="pl-PL" sz="2667" i="1" dirty="0">
                <a:latin typeface="Hatton" charset="-18"/>
              </a:rPr>
              <a:t>(Rana </a:t>
            </a:r>
            <a:r>
              <a:rPr lang="pl-PL" altLang="pl-PL" sz="2667" i="1" dirty="0" err="1">
                <a:latin typeface="Hatton" charset="-18"/>
              </a:rPr>
              <a:t>arvalis</a:t>
            </a:r>
            <a:r>
              <a:rPr lang="pl-PL" altLang="pl-PL" sz="2667" i="1" dirty="0">
                <a:latin typeface="Hatton" charset="-18"/>
              </a:rPr>
              <a:t>) </a:t>
            </a:r>
            <a:r>
              <a:rPr lang="pl-PL" altLang="pl-PL" sz="2667" dirty="0">
                <a:latin typeface="Hatton" charset="-18"/>
              </a:rPr>
              <a:t>i zwinki </a:t>
            </a:r>
            <a:r>
              <a:rPr lang="pl-PL" altLang="pl-PL" sz="2667" i="1" dirty="0">
                <a:latin typeface="Hatton" charset="-18"/>
              </a:rPr>
              <a:t>(Rana </a:t>
            </a:r>
            <a:r>
              <a:rPr lang="pl-PL" altLang="pl-PL" sz="2667" i="1" dirty="0" err="1">
                <a:latin typeface="Hatton" charset="-18"/>
              </a:rPr>
              <a:t>dalmatina</a:t>
            </a:r>
            <a:r>
              <a:rPr lang="pl-PL" altLang="pl-PL" sz="2667" i="1" dirty="0">
                <a:latin typeface="Hatton" charset="-18"/>
              </a:rPr>
              <a:t>)</a:t>
            </a:r>
          </a:p>
          <a:p>
            <a:pPr>
              <a:lnSpc>
                <a:spcPts val="4550"/>
              </a:lnSpc>
              <a:spcBef>
                <a:spcPct val="0"/>
              </a:spcBef>
              <a:buNone/>
            </a:pPr>
            <a:endParaRPr lang="pl-PL" altLang="pl-PL" sz="2667" i="1" dirty="0">
              <a:solidFill>
                <a:srgbClr val="FFFFFF"/>
              </a:solidFill>
              <a:latin typeface="Hatton" charset="-18"/>
            </a:endParaRPr>
          </a:p>
          <a:p>
            <a:pPr algn="r">
              <a:lnSpc>
                <a:spcPts val="4550"/>
              </a:lnSpc>
              <a:spcBef>
                <a:spcPct val="0"/>
              </a:spcBef>
              <a:buNone/>
            </a:pPr>
            <a:endParaRPr lang="en-US" altLang="pl-PL" sz="2667" dirty="0">
              <a:solidFill>
                <a:srgbClr val="FFFFFF"/>
              </a:solidFill>
              <a:latin typeface="Hatton" charset="-18"/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6">
            <a:extLst>
              <a:ext uri="{FF2B5EF4-FFF2-40B4-BE49-F238E27FC236}">
                <a16:creationId xmlns:a16="http://schemas.microsoft.com/office/drawing/2014/main" id="{73B47B1F-2C7A-173F-3249-F56EC9BE45DB}"/>
              </a:ext>
            </a:extLst>
          </p:cNvPr>
          <p:cNvSpPr txBox="1"/>
          <p:nvPr/>
        </p:nvSpPr>
        <p:spPr>
          <a:xfrm>
            <a:off x="532342" y="88900"/>
            <a:ext cx="11127317" cy="1320874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ctr">
              <a:lnSpc>
                <a:spcPts val="10307"/>
              </a:lnSpc>
              <a:defRPr/>
            </a:pPr>
            <a:r>
              <a:rPr lang="pl-PL" sz="8962" dirty="0" err="1">
                <a:latin typeface="Bright"/>
              </a:rPr>
              <a:t>Herpesvirus</a:t>
            </a:r>
            <a:endParaRPr lang="en-US" sz="8962" dirty="0">
              <a:latin typeface="Bright"/>
            </a:endParaRPr>
          </a:p>
        </p:txBody>
      </p:sp>
      <p:sp>
        <p:nvSpPr>
          <p:cNvPr id="25603" name="TextBox 7">
            <a:extLst>
              <a:ext uri="{FF2B5EF4-FFF2-40B4-BE49-F238E27FC236}">
                <a16:creationId xmlns:a16="http://schemas.microsoft.com/office/drawing/2014/main" id="{EBF07126-7126-56AB-6F78-BDE2232B82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000" y="1651000"/>
            <a:ext cx="11709400" cy="46029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ts val="4550"/>
              </a:lnSpc>
              <a:spcBef>
                <a:spcPct val="0"/>
              </a:spcBef>
              <a:buNone/>
            </a:pPr>
            <a:r>
              <a:rPr lang="pl-PL" altLang="pl-PL" sz="2667" dirty="0">
                <a:latin typeface="Hatton" charset="-18"/>
              </a:rPr>
              <a:t>Początkowo ropuchy szare </a:t>
            </a:r>
            <a:r>
              <a:rPr lang="pl-PL" altLang="pl-PL" sz="2667" i="1" dirty="0">
                <a:latin typeface="Hatton" charset="-18"/>
              </a:rPr>
              <a:t>(Bufo bufo)</a:t>
            </a:r>
            <a:r>
              <a:rPr lang="pl-PL" altLang="pl-PL" sz="2667" dirty="0">
                <a:latin typeface="Hatton" charset="-18"/>
              </a:rPr>
              <a:t> ze zmianami skórnymi obserwowano w Szwajcarii, następnie w Niemczech i UK</a:t>
            </a:r>
          </a:p>
          <a:p>
            <a:pPr>
              <a:lnSpc>
                <a:spcPts val="4550"/>
              </a:lnSpc>
              <a:spcBef>
                <a:spcPct val="0"/>
              </a:spcBef>
              <a:buNone/>
            </a:pPr>
            <a:endParaRPr lang="pl-PL" altLang="pl-PL" sz="2667" i="1" dirty="0">
              <a:latin typeface="Hatton" charset="-18"/>
            </a:endParaRPr>
          </a:p>
          <a:p>
            <a:pPr>
              <a:lnSpc>
                <a:spcPts val="4550"/>
              </a:lnSpc>
              <a:spcBef>
                <a:spcPct val="0"/>
              </a:spcBef>
              <a:buNone/>
            </a:pPr>
            <a:r>
              <a:rPr lang="pl-PL" altLang="pl-PL" sz="2667" dirty="0">
                <a:latin typeface="Hatton" charset="-18"/>
              </a:rPr>
              <a:t>W Polsce oficjalnie jeszcze nie potwierdzono przypadku zakażenia, ale pojawiające się na forach internetowych zdjęcia jasno sugerują obecność wirusa także w krajowych populacjach</a:t>
            </a:r>
          </a:p>
          <a:p>
            <a:pPr algn="r">
              <a:lnSpc>
                <a:spcPts val="4550"/>
              </a:lnSpc>
              <a:spcBef>
                <a:spcPct val="0"/>
              </a:spcBef>
              <a:buNone/>
            </a:pPr>
            <a:r>
              <a:rPr lang="pl-PL" altLang="pl-PL" sz="1067" dirty="0" err="1">
                <a:latin typeface="Hatton" charset="-18"/>
              </a:rPr>
              <a:t>Origgi</a:t>
            </a:r>
            <a:r>
              <a:rPr lang="pl-PL" altLang="pl-PL" sz="1067" dirty="0">
                <a:latin typeface="Hatton" charset="-18"/>
              </a:rPr>
              <a:t> F. i </a:t>
            </a:r>
            <a:r>
              <a:rPr lang="pl-PL" altLang="pl-PL" sz="1067" dirty="0" err="1">
                <a:latin typeface="Hatton" charset="-18"/>
              </a:rPr>
              <a:t>wsp</a:t>
            </a:r>
            <a:r>
              <a:rPr lang="pl-PL" altLang="pl-PL" sz="1067" dirty="0">
                <a:latin typeface="Hatton" charset="-18"/>
              </a:rPr>
              <a:t>. „</a:t>
            </a:r>
            <a:r>
              <a:rPr lang="en-US" altLang="pl-PL" sz="1067" dirty="0">
                <a:latin typeface="Hatton" charset="-18"/>
              </a:rPr>
              <a:t>Bufonid herpesvirus 1 (BfHV1) associated dermatitis and mortality in free ranging common toads (Bufo bufo) in Switzerland</a:t>
            </a:r>
            <a:r>
              <a:rPr lang="pl-PL" altLang="pl-PL" sz="1067" dirty="0">
                <a:latin typeface="Hatton" charset="-18"/>
              </a:rPr>
              <a:t>”; </a:t>
            </a:r>
            <a:r>
              <a:rPr lang="pl-PL" altLang="pl-PL" sz="1067" dirty="0" err="1">
                <a:latin typeface="Hatton" charset="-18"/>
              </a:rPr>
              <a:t>Scientific</a:t>
            </a:r>
            <a:r>
              <a:rPr lang="pl-PL" altLang="pl-PL" sz="1067" dirty="0">
                <a:latin typeface="Hatton" charset="-18"/>
              </a:rPr>
              <a:t> </a:t>
            </a:r>
            <a:r>
              <a:rPr lang="pl-PL" altLang="pl-PL" sz="1067" dirty="0" err="1">
                <a:latin typeface="Hatton" charset="-18"/>
              </a:rPr>
              <a:t>Reports</a:t>
            </a:r>
            <a:r>
              <a:rPr lang="pl-PL" altLang="pl-PL" sz="1067" dirty="0">
                <a:latin typeface="Hatton" charset="-18"/>
              </a:rPr>
              <a:t> 2018</a:t>
            </a:r>
          </a:p>
          <a:p>
            <a:pPr algn="r">
              <a:lnSpc>
                <a:spcPts val="4550"/>
              </a:lnSpc>
              <a:spcBef>
                <a:spcPct val="0"/>
              </a:spcBef>
              <a:buNone/>
            </a:pPr>
            <a:r>
              <a:rPr lang="pl-PL" altLang="pl-PL" sz="1067" dirty="0" err="1">
                <a:latin typeface="Hatton" charset="-18"/>
              </a:rPr>
              <a:t>Eisenberg</a:t>
            </a:r>
            <a:r>
              <a:rPr lang="pl-PL" altLang="pl-PL" sz="1067" dirty="0">
                <a:latin typeface="Hatton" charset="-18"/>
              </a:rPr>
              <a:t> T. i </a:t>
            </a:r>
            <a:r>
              <a:rPr lang="pl-PL" altLang="pl-PL" sz="1067" dirty="0" err="1">
                <a:latin typeface="Hatton" charset="-18"/>
              </a:rPr>
              <a:t>wsp</a:t>
            </a:r>
            <a:r>
              <a:rPr lang="pl-PL" altLang="pl-PL" sz="1067" dirty="0">
                <a:latin typeface="Hatton" charset="-18"/>
              </a:rPr>
              <a:t>. </a:t>
            </a:r>
            <a:r>
              <a:rPr lang="pl-PL" altLang="pl-PL" sz="1067" b="1" dirty="0">
                <a:latin typeface="Hatton" charset="-18"/>
              </a:rPr>
              <a:t>„</a:t>
            </a:r>
            <a:r>
              <a:rPr lang="en-US" altLang="pl-PL" sz="1067" b="1" dirty="0">
                <a:latin typeface="Hatton" charset="-18"/>
              </a:rPr>
              <a:t>Emergence of a bufonid herpesvirus in a population of the common toad </a:t>
            </a:r>
            <a:r>
              <a:rPr lang="en-US" altLang="pl-PL" sz="1067" b="1" i="1" dirty="0">
                <a:latin typeface="Hatton" charset="-18"/>
              </a:rPr>
              <a:t>Bufo </a:t>
            </a:r>
            <a:r>
              <a:rPr lang="en-US" altLang="pl-PL" sz="1067" b="1" i="1" dirty="0" err="1">
                <a:latin typeface="Hatton" charset="-18"/>
              </a:rPr>
              <a:t>bufo</a:t>
            </a:r>
            <a:r>
              <a:rPr lang="en-US" altLang="pl-PL" sz="1067" b="1" dirty="0">
                <a:latin typeface="Hatton" charset="-18"/>
              </a:rPr>
              <a:t> in Germany</a:t>
            </a:r>
            <a:r>
              <a:rPr lang="pl-PL" altLang="pl-PL" sz="1067" b="1" dirty="0">
                <a:latin typeface="Hatton" charset="-18"/>
              </a:rPr>
              <a:t>”; </a:t>
            </a:r>
            <a:r>
              <a:rPr lang="pl-PL" altLang="pl-PL" sz="1067" b="1" dirty="0" err="1">
                <a:latin typeface="Hatton" charset="-18"/>
              </a:rPr>
              <a:t>Diseases</a:t>
            </a:r>
            <a:r>
              <a:rPr lang="pl-PL" altLang="pl-PL" sz="1067" b="1" dirty="0">
                <a:latin typeface="Hatton" charset="-18"/>
              </a:rPr>
              <a:t> of </a:t>
            </a:r>
            <a:r>
              <a:rPr lang="pl-PL" altLang="pl-PL" sz="1067" b="1" dirty="0" err="1">
                <a:latin typeface="Hatton" charset="-18"/>
              </a:rPr>
              <a:t>Aquatic</a:t>
            </a:r>
            <a:r>
              <a:rPr lang="pl-PL" altLang="pl-PL" sz="1067" b="1" dirty="0">
                <a:latin typeface="Hatton" charset="-18"/>
              </a:rPr>
              <a:t> </a:t>
            </a:r>
            <a:r>
              <a:rPr lang="pl-PL" altLang="pl-PL" sz="1067" b="1" dirty="0" err="1">
                <a:latin typeface="Hatton" charset="-18"/>
              </a:rPr>
              <a:t>Organisms</a:t>
            </a:r>
            <a:r>
              <a:rPr lang="pl-PL" altLang="pl-PL" sz="1067" b="1" dirty="0">
                <a:latin typeface="Hatton" charset="-18"/>
              </a:rPr>
              <a:t> 2021</a:t>
            </a:r>
            <a:endParaRPr lang="en-US" altLang="pl-PL" sz="2667" dirty="0">
              <a:latin typeface="Hatton" charset="-18"/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6">
            <a:extLst>
              <a:ext uri="{FF2B5EF4-FFF2-40B4-BE49-F238E27FC236}">
                <a16:creationId xmlns:a16="http://schemas.microsoft.com/office/drawing/2014/main" id="{CE7E7EEA-1D36-479B-2298-8B2B7D99DABD}"/>
              </a:ext>
            </a:extLst>
          </p:cNvPr>
          <p:cNvSpPr txBox="1"/>
          <p:nvPr/>
        </p:nvSpPr>
        <p:spPr>
          <a:xfrm>
            <a:off x="532342" y="88900"/>
            <a:ext cx="11127317" cy="1320874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ctr">
              <a:lnSpc>
                <a:spcPts val="10307"/>
              </a:lnSpc>
              <a:defRPr/>
            </a:pPr>
            <a:r>
              <a:rPr lang="pl-PL" sz="8962" dirty="0" err="1">
                <a:latin typeface="Bright"/>
              </a:rPr>
              <a:t>Herpesvirus</a:t>
            </a:r>
            <a:endParaRPr lang="en-US" sz="8962" dirty="0">
              <a:latin typeface="Bright"/>
            </a:endParaRPr>
          </a:p>
        </p:txBody>
      </p:sp>
      <p:sp>
        <p:nvSpPr>
          <p:cNvPr id="28675" name="TextBox 7">
            <a:extLst>
              <a:ext uri="{FF2B5EF4-FFF2-40B4-BE49-F238E27FC236}">
                <a16:creationId xmlns:a16="http://schemas.microsoft.com/office/drawing/2014/main" id="{366BA38B-CA11-4101-83A5-2021B14AC7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000" y="1651000"/>
            <a:ext cx="11709400" cy="2523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ts val="4550"/>
              </a:lnSpc>
              <a:spcBef>
                <a:spcPct val="0"/>
              </a:spcBef>
              <a:buNone/>
            </a:pPr>
            <a:r>
              <a:rPr lang="pl-PL" altLang="pl-PL" sz="2667" dirty="0">
                <a:latin typeface="Hatton" charset="-18"/>
              </a:rPr>
              <a:t>Znane są także przypadki wystąpienia zmian w typie RaHV3 u grzebiuszek ziemnych (</a:t>
            </a:r>
            <a:r>
              <a:rPr lang="pl-PL" altLang="pl-PL" sz="2667" i="1" dirty="0" err="1">
                <a:latin typeface="Hatton" charset="-18"/>
              </a:rPr>
              <a:t>Pelobates</a:t>
            </a:r>
            <a:r>
              <a:rPr lang="pl-PL" altLang="pl-PL" sz="2667" i="1" dirty="0">
                <a:latin typeface="Hatton" charset="-18"/>
              </a:rPr>
              <a:t> </a:t>
            </a:r>
            <a:r>
              <a:rPr lang="pl-PL" altLang="pl-PL" sz="2667" i="1" dirty="0" err="1">
                <a:latin typeface="Hatton" charset="-18"/>
              </a:rPr>
              <a:t>fuscus</a:t>
            </a:r>
            <a:r>
              <a:rPr lang="pl-PL" altLang="pl-PL" sz="2667" dirty="0">
                <a:latin typeface="Hatton" charset="-18"/>
              </a:rPr>
              <a:t>) w Holandii i Niemczech</a:t>
            </a:r>
          </a:p>
          <a:p>
            <a:pPr>
              <a:lnSpc>
                <a:spcPts val="4550"/>
              </a:lnSpc>
              <a:spcBef>
                <a:spcPct val="0"/>
              </a:spcBef>
              <a:buNone/>
            </a:pPr>
            <a:endParaRPr lang="pl-PL" altLang="pl-PL" sz="2667" dirty="0">
              <a:latin typeface="Hatton" charset="-18"/>
            </a:endParaRPr>
          </a:p>
          <a:p>
            <a:pPr algn="r">
              <a:lnSpc>
                <a:spcPts val="4550"/>
              </a:lnSpc>
              <a:spcBef>
                <a:spcPct val="0"/>
              </a:spcBef>
              <a:buNone/>
            </a:pPr>
            <a:r>
              <a:rPr lang="de-DE" altLang="pl-PL" sz="1067" dirty="0" err="1">
                <a:latin typeface="Hatton" charset="-18"/>
              </a:rPr>
              <a:t>Mutschmann</a:t>
            </a:r>
            <a:r>
              <a:rPr lang="de-DE" altLang="pl-PL" sz="1067" dirty="0">
                <a:latin typeface="Hatton" charset="-18"/>
              </a:rPr>
              <a:t> F</a:t>
            </a:r>
            <a:r>
              <a:rPr lang="pl-PL" altLang="pl-PL" sz="1067" dirty="0">
                <a:latin typeface="Hatton" charset="-18"/>
              </a:rPr>
              <a:t>. i </a:t>
            </a:r>
            <a:r>
              <a:rPr lang="de-DE" altLang="pl-PL" sz="1067" dirty="0" err="1">
                <a:latin typeface="Hatton" charset="-18"/>
              </a:rPr>
              <a:t>Schneeweiss</a:t>
            </a:r>
            <a:r>
              <a:rPr lang="de-DE" altLang="pl-PL" sz="1067" dirty="0">
                <a:latin typeface="Hatton" charset="-18"/>
              </a:rPr>
              <a:t> D. </a:t>
            </a:r>
            <a:r>
              <a:rPr lang="pl-PL" altLang="pl-PL" sz="1067" dirty="0">
                <a:latin typeface="Hatton" charset="-18"/>
              </a:rPr>
              <a:t>„</a:t>
            </a:r>
            <a:r>
              <a:rPr lang="de-DE" altLang="pl-PL" sz="1067" dirty="0">
                <a:latin typeface="Hatton" charset="-18"/>
              </a:rPr>
              <a:t>Herpes-Virus-Infektionen bei </a:t>
            </a:r>
            <a:r>
              <a:rPr lang="de-DE" altLang="pl-PL" sz="1067" i="1" dirty="0" err="1">
                <a:latin typeface="Hatton" charset="-18"/>
              </a:rPr>
              <a:t>Pelobates</a:t>
            </a:r>
            <a:r>
              <a:rPr lang="de-DE" altLang="pl-PL" sz="1067" i="1" dirty="0">
                <a:latin typeface="Hatton" charset="-18"/>
              </a:rPr>
              <a:t> </a:t>
            </a:r>
            <a:r>
              <a:rPr lang="de-DE" altLang="pl-PL" sz="1067" i="1" dirty="0" err="1">
                <a:latin typeface="Hatton" charset="-18"/>
              </a:rPr>
              <a:t>fuscus</a:t>
            </a:r>
            <a:r>
              <a:rPr lang="de-DE" altLang="pl-PL" sz="1067" dirty="0">
                <a:latin typeface="Hatton" charset="-18"/>
              </a:rPr>
              <a:t> und anderen Anuren im Berlin-Brandenburger Raum</a:t>
            </a:r>
            <a:r>
              <a:rPr lang="pl-PL" altLang="pl-PL" sz="1067" dirty="0">
                <a:latin typeface="Hatton" charset="-18"/>
              </a:rPr>
              <a:t>”;</a:t>
            </a:r>
            <a:r>
              <a:rPr lang="de-DE" altLang="pl-PL" sz="1067" dirty="0">
                <a:latin typeface="Hatton" charset="-18"/>
              </a:rPr>
              <a:t> </a:t>
            </a:r>
            <a:r>
              <a:rPr lang="pl-PL" altLang="pl-PL" sz="1067" dirty="0">
                <a:latin typeface="Hatton" charset="-18"/>
              </a:rPr>
              <a:t>Rana 2008</a:t>
            </a:r>
          </a:p>
          <a:p>
            <a:pPr algn="r">
              <a:spcBef>
                <a:spcPct val="0"/>
              </a:spcBef>
              <a:buFontTx/>
              <a:buNone/>
            </a:pPr>
            <a:r>
              <a:rPr lang="pl-PL" altLang="pl-PL" sz="1067" dirty="0" err="1">
                <a:latin typeface="Hatton" charset="-18"/>
              </a:rPr>
              <a:t>Spitzen</a:t>
            </a:r>
            <a:r>
              <a:rPr lang="pl-PL" altLang="pl-PL" sz="1067" dirty="0">
                <a:latin typeface="Hatton" charset="-18"/>
              </a:rPr>
              <a:t>-van der </a:t>
            </a:r>
            <a:r>
              <a:rPr lang="pl-PL" altLang="pl-PL" sz="1067" dirty="0" err="1">
                <a:latin typeface="Hatton" charset="-18"/>
              </a:rPr>
              <a:t>Sluijs</a:t>
            </a:r>
            <a:r>
              <a:rPr lang="pl-PL" altLang="pl-PL" sz="1067" dirty="0">
                <a:latin typeface="Hatton" charset="-18"/>
              </a:rPr>
              <a:t> A. i </a:t>
            </a:r>
            <a:r>
              <a:rPr lang="pl-PL" altLang="pl-PL" sz="1067" dirty="0" err="1">
                <a:latin typeface="Hatton" charset="-18"/>
              </a:rPr>
              <a:t>wsp</a:t>
            </a:r>
            <a:r>
              <a:rPr lang="pl-PL" altLang="pl-PL" sz="1067" dirty="0">
                <a:latin typeface="Hatton" charset="-18"/>
              </a:rPr>
              <a:t>. „</a:t>
            </a:r>
            <a:r>
              <a:rPr lang="en-US" altLang="pl-PL" sz="1067" dirty="0">
                <a:latin typeface="Hatton" charset="-18"/>
              </a:rPr>
              <a:t>Course of an Isolated </a:t>
            </a:r>
            <a:r>
              <a:rPr lang="en-US" altLang="pl-PL" sz="1067" dirty="0" err="1">
                <a:latin typeface="Hatton" charset="-18"/>
              </a:rPr>
              <a:t>Ranavirus</a:t>
            </a:r>
            <a:r>
              <a:rPr lang="en-US" altLang="pl-PL" sz="1067" dirty="0">
                <a:latin typeface="Hatton" charset="-18"/>
              </a:rPr>
              <a:t> Outbreak in a </a:t>
            </a:r>
            <a:r>
              <a:rPr lang="en-US" altLang="pl-PL" sz="1067" dirty="0" err="1">
                <a:latin typeface="Hatton" charset="-18"/>
              </a:rPr>
              <a:t>Pelobates</a:t>
            </a:r>
            <a:r>
              <a:rPr lang="en-US" altLang="pl-PL" sz="1067" dirty="0">
                <a:latin typeface="Hatton" charset="-18"/>
              </a:rPr>
              <a:t> fuscus Population in The Netherlands</a:t>
            </a:r>
            <a:r>
              <a:rPr lang="pl-PL" altLang="pl-PL" sz="1067" dirty="0">
                <a:latin typeface="Hatton" charset="-18"/>
              </a:rPr>
              <a:t>”; </a:t>
            </a:r>
            <a:r>
              <a:rPr lang="pl-PL" altLang="pl-PL" sz="1067" dirty="0" err="1">
                <a:latin typeface="Hatton" charset="-18"/>
              </a:rPr>
              <a:t>Journal</a:t>
            </a:r>
            <a:r>
              <a:rPr lang="pl-PL" altLang="pl-PL" sz="1067" dirty="0">
                <a:latin typeface="Hatton" charset="-18"/>
              </a:rPr>
              <a:t> of </a:t>
            </a:r>
            <a:r>
              <a:rPr lang="pl-PL" altLang="pl-PL" sz="1067" dirty="0" err="1">
                <a:latin typeface="Hatton" charset="-18"/>
              </a:rPr>
              <a:t>Herpetological</a:t>
            </a:r>
            <a:r>
              <a:rPr lang="pl-PL" altLang="pl-PL" sz="1067" dirty="0">
                <a:latin typeface="Hatton" charset="-18"/>
              </a:rPr>
              <a:t> </a:t>
            </a:r>
            <a:r>
              <a:rPr lang="pl-PL" altLang="pl-PL" sz="1067" dirty="0" err="1">
                <a:latin typeface="Hatton" charset="-18"/>
              </a:rPr>
              <a:t>Medicine</a:t>
            </a:r>
            <a:r>
              <a:rPr lang="pl-PL" altLang="pl-PL" sz="1067" dirty="0">
                <a:latin typeface="Hatton" charset="-18"/>
              </a:rPr>
              <a:t> and </a:t>
            </a:r>
            <a:r>
              <a:rPr lang="pl-PL" altLang="pl-PL" sz="1067" dirty="0" err="1">
                <a:latin typeface="Hatton" charset="-18"/>
              </a:rPr>
              <a:t>Surgery</a:t>
            </a:r>
            <a:r>
              <a:rPr lang="pl-PL" altLang="pl-PL" sz="1067" dirty="0">
                <a:latin typeface="Hatton" charset="-18"/>
              </a:rPr>
              <a:t> 2016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8EC108-E967-4872-29C7-72C999F1FB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pole tekstowe 3">
            <a:extLst>
              <a:ext uri="{FF2B5EF4-FFF2-40B4-BE49-F238E27FC236}">
                <a16:creationId xmlns:a16="http://schemas.microsoft.com/office/drawing/2014/main" id="{69356553-5793-05A9-45AB-F4E4A93C3B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9241" y="1943093"/>
            <a:ext cx="11193517" cy="40318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Ocena skóry</a:t>
            </a: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600" dirty="0">
                <a:cs typeface="Arial" charset="0"/>
              </a:rPr>
              <a:t>Tekstura</a:t>
            </a: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600" dirty="0">
                <a:cs typeface="Arial" charset="0"/>
              </a:rPr>
              <a:t>Kolor</a:t>
            </a: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600" dirty="0">
                <a:cs typeface="Arial" charset="0"/>
              </a:rPr>
              <a:t>Produkcja śluzu</a:t>
            </a: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600" dirty="0">
                <a:cs typeface="Arial" charset="0"/>
              </a:rPr>
              <a:t>Przebarwienia / przekrwienia</a:t>
            </a: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600" dirty="0">
                <a:cs typeface="Arial" charset="0"/>
              </a:rPr>
              <a:t>Rany</a:t>
            </a: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600" dirty="0">
                <a:cs typeface="Arial" charset="0"/>
              </a:rPr>
              <a:t>Stopień nawodnienia</a:t>
            </a:r>
            <a:endParaRPr lang="pl-PL" altLang="pl-PL" dirty="0"/>
          </a:p>
        </p:txBody>
      </p:sp>
      <p:sp>
        <p:nvSpPr>
          <p:cNvPr id="32771" name="Tytuł 1">
            <a:extLst>
              <a:ext uri="{FF2B5EF4-FFF2-40B4-BE49-F238E27FC236}">
                <a16:creationId xmlns:a16="http://schemas.microsoft.com/office/drawing/2014/main" id="{AFAB0FE9-9AF8-47ED-45D5-297F6B1B0E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49" y="616154"/>
            <a:ext cx="11865935" cy="1143001"/>
          </a:xfrm>
        </p:spPr>
        <p:txBody>
          <a:bodyPr>
            <a:noAutofit/>
          </a:bodyPr>
          <a:lstStyle/>
          <a:p>
            <a:pPr algn="ctr" eaLnBrk="1" hangingPunct="1"/>
            <a:r>
              <a:rPr lang="pl-PL" altLang="pl-PL" sz="7000" b="1" dirty="0">
                <a:latin typeface="Berlin Sans FB Demi" panose="020E0802020502020306" pitchFamily="34" charset="0"/>
              </a:rPr>
              <a:t>EUTANAZJA</a:t>
            </a:r>
          </a:p>
        </p:txBody>
      </p:sp>
    </p:spTree>
    <p:extLst>
      <p:ext uri="{BB962C8B-B14F-4D97-AF65-F5344CB8AC3E}">
        <p14:creationId xmlns:p14="http://schemas.microsoft.com/office/powerpoint/2010/main" val="10764458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E3276D-FFA8-F604-8343-CB826F1D94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pole tekstowe 3">
            <a:extLst>
              <a:ext uri="{FF2B5EF4-FFF2-40B4-BE49-F238E27FC236}">
                <a16:creationId xmlns:a16="http://schemas.microsoft.com/office/drawing/2014/main" id="{BFD0582D-8484-06AE-7ABD-68D0008BB3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9241" y="1943093"/>
            <a:ext cx="11193517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Larwy najlepiej odłowić za pomocą siatki i oglądać w przeźroczystym worku wypełnionym wodą z rodzimego zbiornika zwierzęcia</a:t>
            </a:r>
            <a:endParaRPr lang="pl-PL" altLang="pl-PL" i="1" dirty="0"/>
          </a:p>
        </p:txBody>
      </p:sp>
      <p:sp>
        <p:nvSpPr>
          <p:cNvPr id="32771" name="Tytuł 1">
            <a:extLst>
              <a:ext uri="{FF2B5EF4-FFF2-40B4-BE49-F238E27FC236}">
                <a16:creationId xmlns:a16="http://schemas.microsoft.com/office/drawing/2014/main" id="{9F874A7B-C66F-AC97-0C69-CDB7F0534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49" y="616154"/>
            <a:ext cx="11865935" cy="1143001"/>
          </a:xfrm>
        </p:spPr>
        <p:txBody>
          <a:bodyPr>
            <a:noAutofit/>
          </a:bodyPr>
          <a:lstStyle/>
          <a:p>
            <a:pPr algn="ctr" eaLnBrk="1" hangingPunct="1"/>
            <a:r>
              <a:rPr lang="pl-PL" altLang="pl-PL" sz="7000" b="1" dirty="0">
                <a:latin typeface="Berlin Sans FB Demi" panose="020E0802020502020306" pitchFamily="34" charset="0"/>
              </a:rPr>
              <a:t>BADANIE KLINICZNE</a:t>
            </a:r>
          </a:p>
        </p:txBody>
      </p:sp>
    </p:spTree>
    <p:extLst>
      <p:ext uri="{BB962C8B-B14F-4D97-AF65-F5344CB8AC3E}">
        <p14:creationId xmlns:p14="http://schemas.microsoft.com/office/powerpoint/2010/main" val="11382060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3E994F-DC36-1DB0-E9DF-04F0AE1C89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pole tekstowe 3">
            <a:extLst>
              <a:ext uri="{FF2B5EF4-FFF2-40B4-BE49-F238E27FC236}">
                <a16:creationId xmlns:a16="http://schemas.microsoft.com/office/drawing/2014/main" id="{EC1B8274-D8CC-AD1C-0A12-AE94D0B501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9241" y="1943093"/>
            <a:ext cx="11193517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4000" dirty="0">
                <a:cs typeface="Arial" charset="0"/>
              </a:rPr>
              <a:t>Najpierw obserwacja zwierzęcia w transporterze</a:t>
            </a: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600" dirty="0">
                <a:cs typeface="Arial" charset="0"/>
              </a:rPr>
              <a:t>Postawa</a:t>
            </a: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600" dirty="0">
                <a:cs typeface="Arial" charset="0"/>
              </a:rPr>
              <a:t>Ogólna kondycja</a:t>
            </a: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600" dirty="0">
                <a:cs typeface="Arial" charset="0"/>
              </a:rPr>
              <a:t>Reakcje na otoczenie</a:t>
            </a: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600" dirty="0">
                <a:cs typeface="Arial" charset="0"/>
              </a:rPr>
              <a:t>Poruszanie się</a:t>
            </a:r>
          </a:p>
          <a:p>
            <a:pPr lvl="1" eaLnBrk="1" hangingPunct="1">
              <a:spcBef>
                <a:spcPct val="0"/>
              </a:spcBef>
              <a:buFont typeface="Wingdings" pitchFamily="2" charset="2"/>
              <a:buChar char="ü"/>
              <a:defRPr/>
            </a:pPr>
            <a:r>
              <a:rPr lang="pl-PL" altLang="pl-PL" sz="3600" dirty="0">
                <a:cs typeface="Arial" charset="0"/>
              </a:rPr>
              <a:t>Oddechy</a:t>
            </a:r>
            <a:endParaRPr lang="pl-PL" altLang="pl-PL" i="1" dirty="0"/>
          </a:p>
        </p:txBody>
      </p:sp>
      <p:sp>
        <p:nvSpPr>
          <p:cNvPr id="32771" name="Tytuł 1">
            <a:extLst>
              <a:ext uri="{FF2B5EF4-FFF2-40B4-BE49-F238E27FC236}">
                <a16:creationId xmlns:a16="http://schemas.microsoft.com/office/drawing/2014/main" id="{E06F7C0E-4F7A-5393-7324-200874DC9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649" y="616154"/>
            <a:ext cx="11865935" cy="1143001"/>
          </a:xfrm>
        </p:spPr>
        <p:txBody>
          <a:bodyPr>
            <a:noAutofit/>
          </a:bodyPr>
          <a:lstStyle/>
          <a:p>
            <a:pPr algn="ctr" eaLnBrk="1" hangingPunct="1"/>
            <a:r>
              <a:rPr lang="pl-PL" altLang="pl-PL" sz="7000" b="1" dirty="0">
                <a:latin typeface="Berlin Sans FB Demi" panose="020E0802020502020306" pitchFamily="34" charset="0"/>
              </a:rPr>
              <a:t>BADANIE KLINICZNE</a:t>
            </a:r>
          </a:p>
        </p:txBody>
      </p:sp>
    </p:spTree>
    <p:extLst>
      <p:ext uri="{BB962C8B-B14F-4D97-AF65-F5344CB8AC3E}">
        <p14:creationId xmlns:p14="http://schemas.microsoft.com/office/powerpoint/2010/main" val="2421353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rewniana czcionka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2050</TotalTime>
  <Words>2734</Words>
  <Application>Microsoft Office PowerPoint</Application>
  <PresentationFormat>Panoramiczny</PresentationFormat>
  <Paragraphs>511</Paragraphs>
  <Slides>73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10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73</vt:i4>
      </vt:variant>
    </vt:vector>
  </HeadingPairs>
  <TitlesOfParts>
    <vt:vector size="84" baseType="lpstr">
      <vt:lpstr>Arial</vt:lpstr>
      <vt:lpstr>Berlin Sans FB Demi</vt:lpstr>
      <vt:lpstr>Blackadder ITC</vt:lpstr>
      <vt:lpstr>Bright</vt:lpstr>
      <vt:lpstr>Calibri</vt:lpstr>
      <vt:lpstr>Hatton</vt:lpstr>
      <vt:lpstr>Rockwell</vt:lpstr>
      <vt:lpstr>Rockwell Condensed</vt:lpstr>
      <vt:lpstr>Times New Roman</vt:lpstr>
      <vt:lpstr>Wingdings</vt:lpstr>
      <vt:lpstr>Drewniana czcionka</vt:lpstr>
      <vt:lpstr>PODSTAWY ANATOMII PŁAZÓW</vt:lpstr>
      <vt:lpstr>PRZYCHODZI ŻABA DO LEKARZA</vt:lpstr>
      <vt:lpstr>BADANIE KLINICZNE</vt:lpstr>
      <vt:lpstr>BADANIE KLINICZNE</vt:lpstr>
      <vt:lpstr>BADANIE KLINICZNE</vt:lpstr>
      <vt:lpstr>BADANIE KLINICZNE</vt:lpstr>
      <vt:lpstr>BADANIE KLINICZNE</vt:lpstr>
      <vt:lpstr>BADANIE KLINICZNE</vt:lpstr>
      <vt:lpstr>BADANIE KLINICZNE</vt:lpstr>
      <vt:lpstr>BADANIE KLINICZNE</vt:lpstr>
      <vt:lpstr>BADANIE KLINICZNE</vt:lpstr>
      <vt:lpstr>BADANIE KLINICZNE</vt:lpstr>
      <vt:lpstr>BADANIE KLINICZNE</vt:lpstr>
      <vt:lpstr>BADANIE KLINICZNE</vt:lpstr>
      <vt:lpstr>BADANIE KLINICZNE</vt:lpstr>
      <vt:lpstr>BADANIE KLINICZNE</vt:lpstr>
      <vt:lpstr>BADANIE KLINICZNE</vt:lpstr>
      <vt:lpstr>BADANIE KLINICZNE</vt:lpstr>
      <vt:lpstr>BADANIE KLINICZNE</vt:lpstr>
      <vt:lpstr>Traszka zwyczajna (lissotriton  vulgaris)</vt:lpstr>
      <vt:lpstr>BADANIE KRWI</vt:lpstr>
      <vt:lpstr>BADANIE KRWI</vt:lpstr>
      <vt:lpstr>BADANIE KRWI</vt:lpstr>
      <vt:lpstr>BADANIE KAŁU</vt:lpstr>
      <vt:lpstr>MATERIAŁ DERMATOLOGICZNY</vt:lpstr>
      <vt:lpstr>PŁYNOTERAPIA</vt:lpstr>
      <vt:lpstr>PŁYNOTERAPIA</vt:lpstr>
      <vt:lpstr>PŁYNOTERAPIA</vt:lpstr>
      <vt:lpstr>ANESTEZJA</vt:lpstr>
      <vt:lpstr>ANALGEZJA</vt:lpstr>
      <vt:lpstr>EUTANAZJA</vt:lpstr>
      <vt:lpstr>AAA</vt:lpstr>
      <vt:lpstr>BHP BADANIA</vt:lpstr>
      <vt:lpstr>POWIĘKSZENIE OBRYSU JAMY CIAŁA</vt:lpstr>
      <vt:lpstr>POWIĘKSZENIE OBRYSU JAMY CIAŁA</vt:lpstr>
      <vt:lpstr>POWIĘKSZENIE OBRYSU JAMY CIAŁA</vt:lpstr>
      <vt:lpstr>POWIĘKSZENIE OBRYSU JAMY CIAŁA</vt:lpstr>
      <vt:lpstr>POWIĘKSZENIE OBRYSU JAMY CIAŁA</vt:lpstr>
      <vt:lpstr>POWIĘKSZENIE OBRYSU JAMY CIAŁA</vt:lpstr>
      <vt:lpstr>POWIĘKSZENIE OBRYSU JAMY CIAŁA</vt:lpstr>
      <vt:lpstr>„RED LEG SYNDROME”</vt:lpstr>
      <vt:lpstr>„RED LEG SYNDROME”</vt:lpstr>
      <vt:lpstr>FLAWOBAKTERIOZA</vt:lpstr>
      <vt:lpstr>MYKOBAKTERIOZY</vt:lpstr>
      <vt:lpstr>MYKOBAKTERIOZY</vt:lpstr>
      <vt:lpstr>CHLAMYDIOZY</vt:lpstr>
      <vt:lpstr>DIAGNOSTYKA</vt:lpstr>
      <vt:lpstr>DIAGNOSTYKA</vt:lpstr>
      <vt:lpstr>WYPADNIĘCIE KLOAKI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RANAWIROZA</vt:lpstr>
      <vt:lpstr>RANAWIROZA</vt:lpstr>
      <vt:lpstr>RANAWIROZA</vt:lpstr>
      <vt:lpstr>RANAWIROZA</vt:lpstr>
      <vt:lpstr>RANAWIROZA</vt:lpstr>
      <vt:lpstr>RANAWIROZA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EUTANAZJA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Krajowe płazy</dc:title>
  <dc:creator>Łukasz Skomorucha</dc:creator>
  <cp:lastModifiedBy>Łukasz Skomorucha</cp:lastModifiedBy>
  <cp:revision>80</cp:revision>
  <dcterms:created xsi:type="dcterms:W3CDTF">2020-09-15T20:41:29Z</dcterms:created>
  <dcterms:modified xsi:type="dcterms:W3CDTF">2025-04-22T14:16:36Z</dcterms:modified>
</cp:coreProperties>
</file>