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667" r:id="rId3"/>
    <p:sldId id="286" r:id="rId4"/>
    <p:sldId id="686" r:id="rId5"/>
    <p:sldId id="687" r:id="rId6"/>
    <p:sldId id="745" r:id="rId7"/>
    <p:sldId id="725" r:id="rId8"/>
    <p:sldId id="727" r:id="rId9"/>
    <p:sldId id="728" r:id="rId10"/>
    <p:sldId id="729" r:id="rId11"/>
    <p:sldId id="730" r:id="rId12"/>
    <p:sldId id="732" r:id="rId13"/>
    <p:sldId id="733" r:id="rId14"/>
    <p:sldId id="734" r:id="rId15"/>
    <p:sldId id="735" r:id="rId16"/>
    <p:sldId id="736" r:id="rId17"/>
    <p:sldId id="744" r:id="rId18"/>
    <p:sldId id="731" r:id="rId19"/>
    <p:sldId id="688" r:id="rId20"/>
    <p:sldId id="689" r:id="rId21"/>
    <p:sldId id="690" r:id="rId22"/>
    <p:sldId id="742" r:id="rId23"/>
    <p:sldId id="748" r:id="rId24"/>
    <p:sldId id="749" r:id="rId25"/>
    <p:sldId id="692" r:id="rId26"/>
    <p:sldId id="693" r:id="rId27"/>
    <p:sldId id="750" r:id="rId28"/>
    <p:sldId id="694" r:id="rId29"/>
    <p:sldId id="695" r:id="rId30"/>
    <p:sldId id="696" r:id="rId31"/>
    <p:sldId id="697" r:id="rId32"/>
    <p:sldId id="741" r:id="rId33"/>
    <p:sldId id="699" r:id="rId34"/>
    <p:sldId id="698" r:id="rId35"/>
    <p:sldId id="700" r:id="rId36"/>
    <p:sldId id="708" r:id="rId37"/>
    <p:sldId id="701" r:id="rId38"/>
    <p:sldId id="702" r:id="rId39"/>
    <p:sldId id="704" r:id="rId40"/>
    <p:sldId id="705" r:id="rId41"/>
    <p:sldId id="707" r:id="rId42"/>
    <p:sldId id="706" r:id="rId43"/>
    <p:sldId id="709" r:id="rId44"/>
    <p:sldId id="710" r:id="rId45"/>
    <p:sldId id="711" r:id="rId46"/>
    <p:sldId id="712" r:id="rId47"/>
    <p:sldId id="746" r:id="rId48"/>
    <p:sldId id="743" r:id="rId49"/>
    <p:sldId id="737" r:id="rId50"/>
    <p:sldId id="739" r:id="rId51"/>
    <p:sldId id="740" r:id="rId52"/>
    <p:sldId id="747" r:id="rId53"/>
    <p:sldId id="714" r:id="rId54"/>
    <p:sldId id="715" r:id="rId55"/>
    <p:sldId id="716" r:id="rId56"/>
    <p:sldId id="718" r:id="rId57"/>
    <p:sldId id="717" r:id="rId58"/>
    <p:sldId id="719" r:id="rId59"/>
    <p:sldId id="720" r:id="rId60"/>
    <p:sldId id="721" r:id="rId61"/>
    <p:sldId id="722" r:id="rId62"/>
    <p:sldId id="723" r:id="rId63"/>
    <p:sldId id="724" r:id="rId6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17BF24-7C90-4CE1-A38A-4ACB8B229DDE}" v="65" dt="2025-04-15T11:29:40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989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4/22/2025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54627" y="1432223"/>
            <a:ext cx="11263746" cy="3035808"/>
          </a:xfrm>
        </p:spPr>
        <p:txBody>
          <a:bodyPr/>
          <a:lstStyle/>
          <a:p>
            <a:r>
              <a:rPr lang="pl-PL" b="1" dirty="0">
                <a:solidFill>
                  <a:srgbClr val="2D2D2D"/>
                </a:solidFill>
              </a:rPr>
              <a:t>CO TO JEST PŁAZ?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60703" y="4719954"/>
            <a:ext cx="10070593" cy="1878273"/>
          </a:xfrm>
        </p:spPr>
        <p:txBody>
          <a:bodyPr>
            <a:normAutofit/>
          </a:bodyPr>
          <a:lstStyle/>
          <a:p>
            <a:r>
              <a:rPr lang="pl-PL" dirty="0" err="1"/>
              <a:t>lek.wet</a:t>
            </a:r>
            <a:r>
              <a:rPr lang="pl-PL" dirty="0"/>
              <a:t>. Łukasz Skomorucha</a:t>
            </a:r>
          </a:p>
          <a:p>
            <a:r>
              <a:rPr lang="pl-PL" dirty="0"/>
              <a:t>Specjalista chorób zwierząt nieudomowionych</a:t>
            </a:r>
          </a:p>
          <a:p>
            <a:endParaRPr lang="pl-PL" sz="500" dirty="0"/>
          </a:p>
          <a:p>
            <a:r>
              <a:rPr lang="pl-PL" dirty="0"/>
              <a:t>Facebook: Naturalnie w Warszawie, czyli nie samą weterynarią żyje człowiek</a:t>
            </a:r>
          </a:p>
        </p:txBody>
      </p:sp>
    </p:spTree>
    <p:extLst>
      <p:ext uri="{BB962C8B-B14F-4D97-AF65-F5344CB8AC3E}">
        <p14:creationId xmlns:p14="http://schemas.microsoft.com/office/powerpoint/2010/main" val="1379771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1DC2A-2253-02A4-1C90-1EE3BA8C7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40C1D0-16AE-E181-0CEA-FD09A3AE1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0F51AB3-A125-904A-CF18-4524E43FED66}"/>
              </a:ext>
            </a:extLst>
          </p:cNvPr>
          <p:cNvSpPr txBox="1"/>
          <p:nvPr/>
        </p:nvSpPr>
        <p:spPr>
          <a:xfrm>
            <a:off x="716973" y="2348346"/>
            <a:ext cx="10799524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skórne są wielokomórkowymi pęcherzykami z kanałem wyprowadzającym 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Powstają w naskórku, ale zagłębiają się w warstwę gąbczastą skóry właściwej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Dwa typy gruczołów: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śluzowe (mniejsze, ale dużo liczniejsze)</a:t>
            </a:r>
            <a:endParaRPr lang="pl-PL" sz="2000" dirty="0">
              <a:solidFill>
                <a:srgbClr val="1A0DAB"/>
              </a:solidFill>
              <a:latin typeface="Arial" panose="020B0604020202020204" pitchFamily="34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ziarniste (większe, mniej liczne)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Zlokalizowane głównie na grzbietowej stronie ciała</a:t>
            </a: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554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15F5E-EEC5-8585-C5CA-442396848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4E4398-7A40-61BB-897F-AB3709B68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686E998-75A2-0516-F61E-50E7288A6766}"/>
              </a:ext>
            </a:extLst>
          </p:cNvPr>
          <p:cNvSpPr txBox="1"/>
          <p:nvPr/>
        </p:nvSpPr>
        <p:spPr>
          <a:xfrm>
            <a:off x="716973" y="2348346"/>
            <a:ext cx="1079952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gruczołów ziarnistych zalicza się gruczoły jadowe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Najlepiej znane są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parotydy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zlokalizowane zazwyczaj za oczami skupiska kilkudziesięciu gruczołów tworzących wyraźny anatomicznie wał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Parotydy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obecne są głównie u: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Ropuchowatych</a:t>
            </a:r>
            <a:endParaRPr lang="pl-PL" sz="2000" dirty="0">
              <a:solidFill>
                <a:srgbClr val="1A0DAB"/>
              </a:solidFill>
              <a:latin typeface="Arial" panose="020B0604020202020204" pitchFamily="34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Salamandrowatych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Niektórych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rzekotkowatych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Liczne skupienia gruczołów jadowych także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żółwinkowatych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Myobatrachidae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01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F326A-FC35-A17B-8E69-4EB236402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DD8241-2E5D-38EC-2AF8-F21CEB88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6314068-5B20-9491-5607-9789212FA74B}"/>
              </a:ext>
            </a:extLst>
          </p:cNvPr>
          <p:cNvSpPr txBox="1"/>
          <p:nvPr/>
        </p:nvSpPr>
        <p:spPr>
          <a:xfrm>
            <a:off x="716973" y="2348346"/>
            <a:ext cx="1079952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Liczne skupienia gruczołów jadowych także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żółwinkowatych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Myobatrachidae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parotydy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biodrowe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inguinalne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urostylowe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kokcygealne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(w okolicach kloaki)</a:t>
            </a:r>
            <a:endParaRPr lang="pl-PL" sz="2000" dirty="0">
              <a:solidFill>
                <a:srgbClr val="1A0DAB"/>
              </a:solidFill>
              <a:latin typeface="Arial" panose="020B0604020202020204" pitchFamily="34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tibialne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(na podudziu)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górnowargowe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krajowej żaby trawnej gruczoły jadowe głównie w parzystych fałdach grzbietowych po bokach kręgosłupa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201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6A5E4-C319-EB7F-03BA-E6ED2A559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849B59-EBCD-A9A2-FF4A-08B64F7A4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5901C41-E202-D58A-F2BC-D7E21001154A}"/>
              </a:ext>
            </a:extLst>
          </p:cNvPr>
          <p:cNvSpPr txBox="1"/>
          <p:nvPr/>
        </p:nvSpPr>
        <p:spPr>
          <a:xfrm>
            <a:off x="716973" y="2348346"/>
            <a:ext cx="10799524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śluzowe produkują przede wszystkim mucyny. Ich ilość i produkcja uzależnione są od trybu życia danego gatunku. Np. niewiele jest ich w skórze ropuch, za to na głowie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ich znacznie więcej niż na reszcie ich ciała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ziarniste produkują głównie białka, które mają charakter antybakteryjny, znieczulający i toksyczny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otoczone warstwą mięśni, mogą u niektórych gatunków wystrzeliwać jad na odległość kilkudziesięciu centymetrów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	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208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E43A5-E2BC-9F79-AC7E-BA07046C7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889F78-B6A4-2EFB-EED8-75CB693CE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B16FE7D-2395-4C7A-194E-5093A309ACC2}"/>
              </a:ext>
            </a:extLst>
          </p:cNvPr>
          <p:cNvSpPr txBox="1"/>
          <p:nvPr/>
        </p:nvSpPr>
        <p:spPr>
          <a:xfrm>
            <a:off x="716973" y="2348346"/>
            <a:ext cx="10799524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godowe –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głównie na głowie i w okolicach kloaki,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 spodniej stronie ciała</a:t>
            </a:r>
          </a:p>
          <a:p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lepka wydzielina wspomaga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ampleksus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lipidowe u rzekotek z rodzaju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Phyllomedusa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za pomocą kończyn rozcierają ich zawartość po ciele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larw, m.in. 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śluzowe</a:t>
            </a:r>
            <a:endParaRPr lang="pl-PL" sz="2000" dirty="0">
              <a:solidFill>
                <a:srgbClr val="1A0DAB"/>
              </a:solidFill>
              <a:latin typeface="Arial" panose="020B0604020202020204" pitchFamily="34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wylęgowe – duże, jednokomórkowe, na szczycie głowy kijanki, produkują enzymy rozkładające białkową otoczkę jaja</a:t>
            </a:r>
          </a:p>
        </p:txBody>
      </p:sp>
    </p:spTree>
    <p:extLst>
      <p:ext uri="{BB962C8B-B14F-4D97-AF65-F5344CB8AC3E}">
        <p14:creationId xmlns:p14="http://schemas.microsoft.com/office/powerpoint/2010/main" val="2632345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56E12-014F-0799-A4E8-B9DB2581F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EE3143-930A-072A-6443-99480EC44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FDC12DA-F0F1-BC37-C555-DB41FBC932C9}"/>
              </a:ext>
            </a:extLst>
          </p:cNvPr>
          <p:cNvSpPr txBox="1"/>
          <p:nvPr/>
        </p:nvSpPr>
        <p:spPr>
          <a:xfrm>
            <a:off x="696238" y="1995055"/>
            <a:ext cx="10799524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Wytwory rogowe:</a:t>
            </a:r>
          </a:p>
          <a:p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końcach palców mają wytwory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pazurkopodobne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Grzebiuszki mają zrogowaciałe łopatkowate wyrostki na stopach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Modzele godowe samców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Quasipaa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spinosa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zrogowaciałe fragmenty naskórka nadające jej skórze kolczasty charakter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Samce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Leptobrachium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boringii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okresie godowym wytwarzają na górnej szczęce rząd rogowych kolców wykorzystywanych w walkach terytorialnych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Aparat gębowy kijanek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endParaRPr lang="pl-PL" sz="2000" dirty="0">
              <a:solidFill>
                <a:srgbClr val="1A0DAB"/>
              </a:solidFill>
              <a:latin typeface="Arial" panose="020B0604020202020204" pitchFamily="34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164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F5EA6-07DF-F470-7672-F8DB4244B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3FE3F0-3563-6984-6288-7DC66B529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5F9C69E-3F6C-AB02-235A-46BB19FD4E5A}"/>
              </a:ext>
            </a:extLst>
          </p:cNvPr>
          <p:cNvSpPr txBox="1"/>
          <p:nvPr/>
        </p:nvSpPr>
        <p:spPr>
          <a:xfrm>
            <a:off x="696238" y="1808018"/>
            <a:ext cx="10799524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Skostnienia skórne:</a:t>
            </a:r>
          </a:p>
          <a:p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Osteodermy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niektórych płazów –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Phyllomedusa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Gastrotheca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Ceratophrys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tylko po metamorfozie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Lamina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calcarea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cienka bezkomórkowa warstwa w skórze właściwej zawierająca fosforan wapnia – również u larw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Koosyfikacja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skóry głowy z kośćmi czaszki u niektórych rzekotek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Corythomantis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Aparasphenodon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 wytwarza „kask” wykorzystywany do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fragmozji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obecne są w skórze właściwej małe,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dyskowate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łuski ze zmineralizowanych włókien kolagenowych – nie są homologiczne z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osteodermami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48333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476F5-5002-DA71-973F-B97974D6E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B58AAE-9378-C1DA-4BD4-EC52B84B6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79387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CC118AD-38E0-EDE8-3668-7DC4C4CF9E9C}"/>
              </a:ext>
            </a:extLst>
          </p:cNvPr>
          <p:cNvSpPr txBox="1"/>
          <p:nvPr/>
        </p:nvSpPr>
        <p:spPr>
          <a:xfrm>
            <a:off x="696238" y="1215736"/>
            <a:ext cx="1079952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Przystosowania do nadrzewnego trybu życia:</a:t>
            </a:r>
          </a:p>
          <a:p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Wydłużone kończyny i palce, często zakończone rozszerzonymi przylgami, których naskórek uformowany jest w ciasno upakowane heksagonalne jednostki ze zwiększoną liczbą gruczołów śluzowych. Ilość wydzielanego śluzu zależy od powierzchni, po której kroczy żaba.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Bujne błony pławne, czasami wykorzystywane jako powierzchnia nośna (np.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nogolotki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Rhacophorus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Nadrzewne salamandry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bezpłucne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maja zmodyfikowane stopy i dłonie, w których brak funkcjonalnych palców, które są spłaszczone i „zlane w jedność” dzięki błonie skórnej, tworzącej przylgo-płetwę. Bywa wyposażona w specjalne mięśnie, których skurcz zwiększa siłę przyssania do powierzchni (rodzaj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Bolitoglossa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219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C6403-6D15-6056-5098-B145A9322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04F144-1799-F8FF-5A28-C1778A494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E5092B6-A131-BAAA-C80E-C435FF760899}"/>
              </a:ext>
            </a:extLst>
          </p:cNvPr>
          <p:cNvSpPr txBox="1"/>
          <p:nvPr/>
        </p:nvSpPr>
        <p:spPr>
          <a:xfrm>
            <a:off x="716973" y="2348346"/>
            <a:ext cx="107995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Plama biodrowa (siedzeniowa) – zmodyfikowany obszar skóry na brzusznej stronie ciała i ud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 jest cieńsza, znacznie lepiej unaczyniona, znaczna jej powierzchnia pozostaje w bezpośrednim kontakcie z podłożem</a:t>
            </a: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182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34DEE-14E7-AFB0-7A10-0E598C758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212601-8C64-EC26-7C6F-64BCD27F1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KOSTNY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A398581-C0F1-6614-5913-965FE487064E}"/>
              </a:ext>
            </a:extLst>
          </p:cNvPr>
          <p:cNvSpPr txBox="1"/>
          <p:nvPr/>
        </p:nvSpPr>
        <p:spPr>
          <a:xfrm>
            <a:off x="716973" y="2348346"/>
            <a:ext cx="1079952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35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Czaszka z aparatem gnykowo-skrzelowym</a:t>
            </a:r>
          </a:p>
          <a:p>
            <a:r>
              <a:rPr lang="pl-PL" sz="3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35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Szkielet osiowy</a:t>
            </a:r>
          </a:p>
          <a:p>
            <a:r>
              <a:rPr lang="pl-PL" sz="3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35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Szkielet kończyn (wyjątek </a:t>
            </a:r>
            <a:r>
              <a:rPr lang="pl-PL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54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Krajowe płazy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60703" y="4719954"/>
            <a:ext cx="10070593" cy="2234102"/>
          </a:xfrm>
        </p:spPr>
        <p:txBody>
          <a:bodyPr>
            <a:normAutofit/>
          </a:bodyPr>
          <a:lstStyle/>
          <a:p>
            <a:r>
              <a:rPr lang="pl-PL" dirty="0" err="1"/>
              <a:t>lek.wet</a:t>
            </a:r>
            <a:r>
              <a:rPr lang="pl-PL" dirty="0"/>
              <a:t>. Łukasz Skomorucha</a:t>
            </a:r>
          </a:p>
          <a:p>
            <a:r>
              <a:rPr lang="pl-PL" dirty="0"/>
              <a:t>Specjalista chorób zwierząt nieudomowionych</a:t>
            </a:r>
          </a:p>
          <a:p>
            <a:endParaRPr lang="pl-PL" sz="500" dirty="0"/>
          </a:p>
          <a:p>
            <a:r>
              <a:rPr lang="pl-PL" dirty="0"/>
              <a:t>Facebook: Naturalnie w Warszawie, czyli nie samą weterynarią żyje człowiek</a:t>
            </a:r>
          </a:p>
          <a:p>
            <a:r>
              <a:rPr lang="pl-PL" dirty="0"/>
              <a:t>Przychodnia weterynaryjna Puls-Vet</a:t>
            </a:r>
          </a:p>
        </p:txBody>
      </p:sp>
    </p:spTree>
    <p:extLst>
      <p:ext uri="{BB962C8B-B14F-4D97-AF65-F5344CB8AC3E}">
        <p14:creationId xmlns:p14="http://schemas.microsoft.com/office/powerpoint/2010/main" val="27076895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8879F-CFD2-4688-7081-9516F33CD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999B6C-7D5A-0C1B-B8D8-82F10E797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KOSTNY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22330E2-6910-A82E-3F43-CD76472033EF}"/>
              </a:ext>
            </a:extLst>
          </p:cNvPr>
          <p:cNvSpPr txBox="1"/>
          <p:nvPr/>
        </p:nvSpPr>
        <p:spPr>
          <a:xfrm>
            <a:off x="716973" y="2348346"/>
            <a:ext cx="10799524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Trzewioczaszka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Mózgoczaszka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Czaszka skórna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dermatocranium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zbudowana a z kości skórnych (skostniała mezenchyma skórna skóry właściwej)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Dermocranium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tworzy głównie sklepienie czaszki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znaczna część czaszki pozostaje chrzęstna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121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96433-036F-5069-46D5-82CD6FB86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C34925-FDE3-1194-02AE-5D15C3B3A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KOSTNY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E748DEB-9A60-408A-8FCE-0C0429B2DC95}"/>
              </a:ext>
            </a:extLst>
          </p:cNvPr>
          <p:cNvSpPr txBox="1"/>
          <p:nvPr/>
        </p:nvSpPr>
        <p:spPr>
          <a:xfrm>
            <a:off x="716973" y="2348346"/>
            <a:ext cx="1079952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Czaszka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szeroka, płaska, o uproszczonej budowie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Zanik lub łączenie wielu kości skórnych sklepienia – nosowa, ciemieniowo-czołowa 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frontoparietale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przedszczękowa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szczękowa, łuskowa i kwadratowo-jarzmowa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Szczególnie u tzw.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Neobatrachia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(ropuchy, rzekotki, żaby właściwe)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Rzekotki z rodzaju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Triprion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jako jedyne posiadają kość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przednosową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Czaszka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najbardziej masywna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376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68BD6-5DB8-9F44-F53A-A288F2591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D96AA1-526F-0ED7-02E2-A3EBC4BF2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KOSTNY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6612B2B-5531-A47E-F338-D80700BF022D}"/>
              </a:ext>
            </a:extLst>
          </p:cNvPr>
          <p:cNvSpPr txBox="1"/>
          <p:nvPr/>
        </p:nvSpPr>
        <p:spPr>
          <a:xfrm>
            <a:off x="716973" y="2348346"/>
            <a:ext cx="1079952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Czaszka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szeroka, płaska, o uproszczonej budowie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Zanik lub łączenie wielu kości skórnych sklepienia – nosowa, ciemieniowo-czołowa 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frontoparietale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przedszczękowa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szczękowa, łuskowa i kwadratowo-jarzmowa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Szczególnie u tzw.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Neobatrachia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(ropuchy, rzekotki, żaby właściwe)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Rzekotki z rodzaju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Triprion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jako jedyne posiadają kość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przednosową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Czaszka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najbardziej masywna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184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DC6DB-7694-93FC-6F0E-84760CB93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34423A-40C3-B08D-52DA-106912A65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KOSTNY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3F1AF04-5310-9189-4ED5-74711E9B3359}"/>
              </a:ext>
            </a:extLst>
          </p:cNvPr>
          <p:cNvSpPr txBox="1"/>
          <p:nvPr/>
        </p:nvSpPr>
        <p:spPr>
          <a:xfrm>
            <a:off x="716973" y="2348346"/>
            <a:ext cx="1079952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Kręgosłup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krótki, składa się z nie więcej niż 10 kręgów wolnych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urostylu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(odpowiednik kości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guzicznej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człowieka)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Kość biodrowa może wytwarzać ruchomy staw względem kości krzyżowej, co nadaje większą siłę skoku u niektórych gatunków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Kość podudzia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powstaje w wyniku zrośnięcia kości goleniowej i strzałkowej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Charakterystyczne dla nich jest znaczne wydłużenie i zrośnięcie kości stępu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odgoleniowej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odstrzałkowej. Pozostałe kości stępu są zazwyczaj uwstecznione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gatunków kroczących lub grzebiących kończyny uległy wtórnemu skróceniu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6225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695E1-3419-3810-C291-22768BF22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45A7A1-C367-2CE4-60DD-E4436EDBF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KOSTNY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965660C-0D71-0BA8-C1B9-152237A0C772}"/>
              </a:ext>
            </a:extLst>
          </p:cNvPr>
          <p:cNvSpPr txBox="1"/>
          <p:nvPr/>
        </p:nvSpPr>
        <p:spPr>
          <a:xfrm>
            <a:off x="716973" y="2348346"/>
            <a:ext cx="10799524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REGENERACJA!!!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Duży potencjał komórek macierzystych</a:t>
            </a:r>
          </a:p>
        </p:txBody>
      </p:sp>
    </p:spTree>
    <p:extLst>
      <p:ext uri="{BB962C8B-B14F-4D97-AF65-F5344CB8AC3E}">
        <p14:creationId xmlns:p14="http://schemas.microsoft.com/office/powerpoint/2010/main" val="37524472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435A6-C4D2-7E27-BD09-9519860C7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20E027-6A6E-A8A9-6CE3-FCD549E1A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POKARMOWY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C8CEC6A-5575-B3A1-D5F3-D3591D17EB65}"/>
              </a:ext>
            </a:extLst>
          </p:cNvPr>
          <p:cNvSpPr txBox="1"/>
          <p:nvPr/>
        </p:nvSpPr>
        <p:spPr>
          <a:xfrm>
            <a:off x="716973" y="2348346"/>
            <a:ext cx="10799524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Zęby zazwyczaj małe, zbudowane z dentyny –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pedicel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(część podstawna) przytwierdza nieruchomo do kości, korona wystaje ponad śluzówki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Pedicel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łączy się z koroną za pomocą więzadła lub niezmineralizowaną dentyną, co umożliwia niewielkie ruchy korony w kierunku doogonowym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Jedno- lub dwuguzkowe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Homodontyczne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Polifiodontycze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Pleurodontyczne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lub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akrodontyczne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489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44CB2-2F31-AD18-FDA5-EF55C15E1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110362-2A1A-1241-7728-AED6EC5B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POKARMOWY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0472C66-392A-04FF-122D-CFB1A8FA0824}"/>
              </a:ext>
            </a:extLst>
          </p:cNvPr>
          <p:cNvSpPr txBox="1"/>
          <p:nvPr/>
        </p:nvSpPr>
        <p:spPr>
          <a:xfrm>
            <a:off x="716973" y="2348346"/>
            <a:ext cx="1079952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Najlepiej rozwinięte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Sirenidae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część salamander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bezpłucnych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nie posiadają zębów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najbardziej zróżnicowane 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żabowate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mają zęby wyłącznie na szczęce – wyjątek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Gastrotheca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guentheri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Ropuchowate i żaby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nie mają zębów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niektórych zęby występują dodatkowo na kościach podniebiennych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przyklinowych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Rana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pipensis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posiada ~ 190 zębów funkcjonalnych i drugie tyle zastępczych</a:t>
            </a: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9473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64460-9765-E9C7-5E74-7732BA5ED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DA65DE-8B54-18E6-258D-D0E6D7B1A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POKARMOWY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C8F743D-9200-F0D1-D0EE-C19FE2980C36}"/>
              </a:ext>
            </a:extLst>
          </p:cNvPr>
          <p:cNvSpPr txBox="1"/>
          <p:nvPr/>
        </p:nvSpPr>
        <p:spPr>
          <a:xfrm>
            <a:off x="716973" y="2348346"/>
            <a:ext cx="10799524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Niektóre płazy mają na szczękach i żuchwach kostne wyrostki przypominające zęby –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odontoidy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🐸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Ceratophrys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Limnonectes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🐸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Pyxicephalus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4427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96ADC-97B9-DD96-D2DE-BE0AC38EC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94E591-61FF-E903-6E41-188D9FB77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POKARMOWY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6D7586E-1018-1C91-91C2-693576ABCAB0}"/>
              </a:ext>
            </a:extLst>
          </p:cNvPr>
          <p:cNvSpPr txBox="1"/>
          <p:nvPr/>
        </p:nvSpPr>
        <p:spPr>
          <a:xfrm>
            <a:off x="696238" y="2093976"/>
            <a:ext cx="1079952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Uzębienie larwalne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Rogowe „szczęki” w kształcie dziobu z licznymi, otaczającymi go ząbkami skórnymi ułożonymi w kilka rzędów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aparatu gębowego kijanek jest jedną z cech służących do identyfikacji gatunku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Kijanki grzebiuszki ziemnej posiadają nawet około 1100 ząbków skórnych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Kijanki żab z rodziny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Leiopelmatidae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nie posiadają aparatów gębowych – żywią się zawartością żółtka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Zęby larwalne także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zeskrobywanie fragmentów nabłonka jajowodu i naskórka matki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4076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CC9C9-CDFD-C49C-ABCC-D2990DBD6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27719F-D3AC-E85A-66FC-16CE2D231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POKARMOWY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0243713-0268-9EDA-F786-1D4B3D7896CB}"/>
              </a:ext>
            </a:extLst>
          </p:cNvPr>
          <p:cNvSpPr txBox="1"/>
          <p:nvPr/>
        </p:nvSpPr>
        <p:spPr>
          <a:xfrm>
            <a:off x="696238" y="1922319"/>
            <a:ext cx="10799524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Gruczoły ślinowe służą do nawilżania języka lepką wydzieliną, a nie do rozmiękczania pokarmu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ich u płazów wodnych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neotenicznych salamander czy larw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 międzyszczękowy w ścianie przedniej części podniebienia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Język nie pomaga w połykaniu – robią to kończyny piersiowe i… oczy 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Kijanki posiadają w gardzieli specjalny śluzowy fałd, dzielący ją na dwie komory – górną i dolną. Fałd wywołuje ruch wody z jamy gębowej do jamy skrzelowej, co powoduje osadzanie się pokarmu na aparacie filtracyjnym w dolnej komorze. Co jakiś czas ten osad jest połykany. Aparat ten zanika po metamorfozie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7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Podział na trzy PODRZĘDY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(AMPHIBIA)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75503" y="2631334"/>
            <a:ext cx="10840994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LEPOSPONDYLI </a:t>
            </a:r>
            <a:r>
              <a:rPr lang="pl-PL" sz="3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† </a:t>
            </a:r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TEMNOSPONDYLI </a:t>
            </a:r>
            <a:r>
              <a:rPr lang="pl-PL" sz="3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† </a:t>
            </a:r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LISSAMPHIBIA</a:t>
            </a:r>
          </a:p>
        </p:txBody>
      </p:sp>
    </p:spTree>
    <p:extLst>
      <p:ext uri="{BB962C8B-B14F-4D97-AF65-F5344CB8AC3E}">
        <p14:creationId xmlns:p14="http://schemas.microsoft.com/office/powerpoint/2010/main" val="28215369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0B2A0-EEBD-9D05-A326-812EB5BB5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122658-127D-37E5-DD19-B76D48C1F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POKARMOWY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B603B52-E0B1-6194-0381-F1AE7A8F9360}"/>
              </a:ext>
            </a:extLst>
          </p:cNvPr>
          <p:cNvSpPr txBox="1"/>
          <p:nvPr/>
        </p:nvSpPr>
        <p:spPr>
          <a:xfrm>
            <a:off x="477982" y="2348346"/>
            <a:ext cx="113157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Przełyk jest krótki, szczególnie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 to stosunkowo długi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żołądek jest mało zróżnicowany, podłużny i zaskakująco pojemny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kijanek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brak jest żołądka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Jelita u dorosłych płazów są stosunkowo krótkie, za to u roślinożernych larw wielokrotnie przewyższają długością długość ciała danego osobnika i ułożone w spiralnie skręcone pętle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Przewód pokarmowy uchodzi do kloaki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0903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47DE9-43AF-5EEF-D627-80A0307E9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9FFE48-381F-BBDD-EBFA-1B9A4ED95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POKARMOWY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DF4AF1C-B14E-6998-03EE-37B0A263B86B}"/>
              </a:ext>
            </a:extLst>
          </p:cNvPr>
          <p:cNvSpPr txBox="1"/>
          <p:nvPr/>
        </p:nvSpPr>
        <p:spPr>
          <a:xfrm>
            <a:off x="477982" y="2348346"/>
            <a:ext cx="113157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Wątroba i trzustka uchodzą do dwunastnicy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Wątroba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dwa płaty boczne i jeden środkowy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wydłużona, a płaty są słabo zaznaczone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bardzo silnie wydłużona, czasami „segmentowana”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obwodowe części wątroby to narząd krwiotwórczy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jeden przewód trzustkowy,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2 do 47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anguinus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Pęcherzyk żółciowy u większości gatunków obecny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9045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8C582-A35B-058F-C5F5-EF41C88E6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4ACCD3-136C-9162-C426-380CF3818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POKARMOWY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4DA9301-60CB-B0BA-BA63-C3D80C076179}"/>
              </a:ext>
            </a:extLst>
          </p:cNvPr>
          <p:cNvSpPr txBox="1"/>
          <p:nvPr/>
        </p:nvSpPr>
        <p:spPr>
          <a:xfrm>
            <a:off x="438150" y="1901537"/>
            <a:ext cx="1131570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Kloaka jest miejscem ujścia przewodu pokarmowego (od strony dogłowowej), układu moczowego (od strony brzusznej) i rozrodczego (od strony grzbietowej)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większości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kloaka samców jest większa, szczególnie w okresie rozrodczym, co wynika z obecności zmodyfikowanych gruczołów śluzowych, biorących udział w produkcji spermatoforów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zasady prosta budowa z pewnymi wyjątkami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samic traszek, w tym krajowych, na grzbietowej ścianie kloaki wytwarzają się uchyłki -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spermateki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niektórych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oraz u żaby ogoniastej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Ascaphus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truei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kloaka samców wytwarza specjalne modyfikacje służące jako narząd kopulacyjny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8956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6AE36-D5FB-3003-4028-FBEBEC2CD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5DD1E2-5399-9198-AFD1-D9A79E3FB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5033C24-0605-EA45-9325-A00D154BCEF9}"/>
              </a:ext>
            </a:extLst>
          </p:cNvPr>
          <p:cNvSpPr txBox="1"/>
          <p:nvPr/>
        </p:nvSpPr>
        <p:spPr>
          <a:xfrm>
            <a:off x="438150" y="1963882"/>
            <a:ext cx="113157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Duże zróżnicowanie sposobów oddychania – płuca często nie grają tu pierwszych skrzypiec…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Cztery narządy oddechowe: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płuca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  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skrzela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  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       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nabłonek jamy gębowej i gardzieli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MA płazów, które oddychałyby WYLĄCZNIE PŁUCAMI!!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6886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19220-B398-6A58-684D-5F8F57163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DA5664-5A87-3040-9F6D-48284E82A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ED0B3B7-9D3B-F740-FE23-400F95B46024}"/>
              </a:ext>
            </a:extLst>
          </p:cNvPr>
          <p:cNvSpPr txBox="1"/>
          <p:nvPr/>
        </p:nvSpPr>
        <p:spPr>
          <a:xfrm>
            <a:off x="477982" y="1787237"/>
            <a:ext cx="1131570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Salamandry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bezpłucne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Plethodontidae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100% wymiany gazowej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pzreprowadzają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przez skórę i śluzówki, prawdopodobnie podobnie czyni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Barbourula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kalimantanensis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najpierw uznana za jedyną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bezpłucną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żabę, jednak ostatnio badania za pomocą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mikroCT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wykazały obecność struktur będących zapewne zredukowanymi płucami (&lt;1 mm)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Telmatobiusa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culeus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(żaba z jeziora Titicaca) pozyskuje w ten sposób 90-100% tlenu, podobnie jak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skrytoskrzel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/diabeł wodny (</a:t>
            </a:r>
            <a:r>
              <a:rPr lang="pl-PL" sz="2500" b="0" i="1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Cryptobranchus</a:t>
            </a:r>
            <a:r>
              <a:rPr lang="pl-PL" sz="2500" b="0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b="0" i="1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alleganiensis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Odmieńce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rodzaju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Necturus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61% wymiany gazowej wykonują przez skrzela, z kolei syreny z rodzaju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Siren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62% korzystają z płuc.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Wodne płazy beznogie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Typhlonectes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korzystają ze skórnej wymiany gazowej tylko w 6%</a:t>
            </a:r>
          </a:p>
        </p:txBody>
      </p:sp>
    </p:spTree>
    <p:extLst>
      <p:ext uri="{BB962C8B-B14F-4D97-AF65-F5344CB8AC3E}">
        <p14:creationId xmlns:p14="http://schemas.microsoft.com/office/powerpoint/2010/main" val="13358393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A2F20-98FF-3FCB-CBCC-1C9176B24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AD49D3-D55E-B1B7-BFE5-6995D6FA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318A570-FC5F-5882-8E67-9B230BAAA146}"/>
              </a:ext>
            </a:extLst>
          </p:cNvPr>
          <p:cNvSpPr txBox="1"/>
          <p:nvPr/>
        </p:nvSpPr>
        <p:spPr>
          <a:xfrm>
            <a:off x="477982" y="1787237"/>
            <a:ext cx="113157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Proporcje wykorzystania różnych sposobów wymiany gazowej zależą nie tylko od anatomii, ale także temperatury otoczenia!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Przy niskich temperaturach (5</a:t>
            </a:r>
            <a:r>
              <a:rPr lang="pl-PL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℃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 małej aktywności u żab z rodzaju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nawet 70% wymiany gazowej zachodzi przez skórę i błony śluzowe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Gdy temperatura wzrośnie do 25</a:t>
            </a:r>
            <a:r>
              <a:rPr lang="pl-PL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℃</a:t>
            </a:r>
            <a:r>
              <a:rPr lang="pl-PL" sz="25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udział płuc w oddychaniu wzrasta do 70%, a skóry spada do 30%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1836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8510F-15F5-A3AC-F8DD-7D6F06972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CC2B59-4397-E34A-B8EB-330678287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132F8B7-3585-7490-0261-0F509FE082B4}"/>
              </a:ext>
            </a:extLst>
          </p:cNvPr>
          <p:cNvSpPr txBox="1"/>
          <p:nvPr/>
        </p:nvSpPr>
        <p:spPr>
          <a:xfrm>
            <a:off x="477982" y="1776846"/>
            <a:ext cx="113157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Oddychanie skórne wspomagane modyfikacjami anatomicznymi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Salamandry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bezpłucne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Plethodontidae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mają bardzo cienki naskórek, a pod nim bardzo liczne naczynia kapilarne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skrytoskrzelnych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Cryptobranchidae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grubszy naskórek jest spenetrowany przez naczynia włosowate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płazów okresowo żyjących w wodzie (np. na czas godów), wytwarzają się dodatkowe wytwory skórne, zwiększające powierzchnię wymiany gazowej – np. grzebienie skórne u samców traszki grzebieniastej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Triturus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cristatus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czy „włosy” samców żaby włochatej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Astylosternus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robustus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1220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5E5FC-D8F0-429C-8636-6D1A29644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7400E9-F2C2-306A-AC77-3D0EF3C14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7064B09-DA12-7E62-B909-7B8D37D89F0E}"/>
              </a:ext>
            </a:extLst>
          </p:cNvPr>
          <p:cNvSpPr txBox="1"/>
          <p:nvPr/>
        </p:nvSpPr>
        <p:spPr>
          <a:xfrm>
            <a:off x="477982" y="1776846"/>
            <a:ext cx="113157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Parzyste nozdrza,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zamykane mięśniami gładkimi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Powietrze pobierane przez nozdrza lub jamę gębową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ambystomy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syreny,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odmieńce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żaby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Prowadząca do krtani głośnia otwiera się przy oddychaniu płucnym i wydawaniu dźwięków, zamyka przy oddychaniu za pomocą śluzówki jamy ustnej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żab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krtanią znajduje się wydłużona tchawica, która u niektórych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Typhlonectes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pl-PL" sz="25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sz="2500" i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l-PL" sz="2500">
                <a:latin typeface="Times New Roman" panose="02020603050405020304" pitchFamily="18" charset="0"/>
                <a:cs typeface="Times New Roman" panose="02020603050405020304" pitchFamily="18" charset="0"/>
              </a:rPr>
              <a:t> uwypukla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się, tworząc wymoszczone nabłonkiem oddechowym płuco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tchawicze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6658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C102A-A99C-98C4-9B2D-8AB344538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91E70-8C11-4E14-482A-B7094B090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6383A45-03E9-BC06-C638-A704871AD24E}"/>
              </a:ext>
            </a:extLst>
          </p:cNvPr>
          <p:cNvSpPr txBox="1"/>
          <p:nvPr/>
        </p:nvSpPr>
        <p:spPr>
          <a:xfrm>
            <a:off x="477982" y="1787237"/>
            <a:ext cx="113157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Płuca mają strukturę cienkościennych worków z dobrze unaczynioną mniej lub bardziej pofałdowaną ścianą i ewentualnymi przegrodami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Stopień ich skomplikowania jest różny u różnych grup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najprostsze płuca o gładkich ścianach mają neoteniczne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ambystomy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(aksolotl czy odmieniec)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Najbardziej rozwinięte są płuca żab właściwych z przegrodami 1., 2. i 3. rzędu </a:t>
            </a:r>
          </a:p>
          <a:p>
            <a:endParaRPr lang="pl-PL" sz="2500" dirty="0">
              <a:solidFill>
                <a:srgbClr val="1A0DA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Płuca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są owalne, płuca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bardziej wydłużone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Zawsze znaczna objętość płuca to „powierzchnia martwa”</a:t>
            </a:r>
          </a:p>
        </p:txBody>
      </p:sp>
    </p:spTree>
    <p:extLst>
      <p:ext uri="{BB962C8B-B14F-4D97-AF65-F5344CB8AC3E}">
        <p14:creationId xmlns:p14="http://schemas.microsoft.com/office/powerpoint/2010/main" val="42223061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2C63D-9AD7-C670-1F4A-A5D71BA5D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4758AC-1EA7-DECF-879B-FF51D73B8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6C9CAE4-04DD-7BE0-DC07-E44D1CF00AC4}"/>
              </a:ext>
            </a:extLst>
          </p:cNvPr>
          <p:cNvSpPr txBox="1"/>
          <p:nvPr/>
        </p:nvSpPr>
        <p:spPr>
          <a:xfrm>
            <a:off x="477982" y="1787237"/>
            <a:ext cx="113157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Stosunkowo duże płuca syren,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amfium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żab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pełnią także funkcję narządu hydrostatycznego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Stosunkowo największe płuca mają płazy beznogie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Gatunki zasiedlające dobrze natlenowane wody górskie mają małe płuca (żaba z jeziora Titicaca, żaby ogoniaste z rodzaju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Ascaphus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dirty="0">
              <a:solidFill>
                <a:srgbClr val="1A0DA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większości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lewe płuco jest częściowo zredukowane, u rodzaju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Uraeotyphlus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zanika całkowicie</a:t>
            </a:r>
            <a:endParaRPr lang="pl-PL" sz="2500" dirty="0">
              <a:solidFill>
                <a:srgbClr val="1A0DA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Jedyny znany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bezpłucny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płaz beznogi to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Atretochoana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eiselti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brak nie tylko płuc, ale też tętnic płucnych, a nozdrza tylne są zarośnięte tkanką łączną</a:t>
            </a:r>
          </a:p>
        </p:txBody>
      </p:sp>
    </p:spTree>
    <p:extLst>
      <p:ext uri="{BB962C8B-B14F-4D97-AF65-F5344CB8AC3E}">
        <p14:creationId xmlns:p14="http://schemas.microsoft.com/office/powerpoint/2010/main" val="1983828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255C7-5EA9-FDD6-A526-5E7FC2507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D83C3B-C43F-F1AF-EA71-42F8A5740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Podział na trzy rzędy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(AMPHIBIA)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FF81BE3-56B0-ED9D-A75A-F487B2A2DD18}"/>
              </a:ext>
            </a:extLst>
          </p:cNvPr>
          <p:cNvSpPr txBox="1"/>
          <p:nvPr/>
        </p:nvSpPr>
        <p:spPr>
          <a:xfrm>
            <a:off x="675503" y="2631334"/>
            <a:ext cx="1084099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PŁAZY BEZOGONOWE – ANURA</a:t>
            </a:r>
          </a:p>
          <a:p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PŁAZY OGONIASTE – CAUDATA / URODELA</a:t>
            </a:r>
          </a:p>
          <a:p>
            <a:endParaRPr lang="pl-PL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PŁAZY BEZNOGIE - GYMNOPHIONA</a:t>
            </a:r>
          </a:p>
        </p:txBody>
      </p:sp>
    </p:spTree>
    <p:extLst>
      <p:ext uri="{BB962C8B-B14F-4D97-AF65-F5344CB8AC3E}">
        <p14:creationId xmlns:p14="http://schemas.microsoft.com/office/powerpoint/2010/main" val="1699640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2B8C6-00CA-3C0A-C3BA-CC9CFB60D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2FD7EC-7416-BCB6-FDF7-521977D90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7E33146-5958-6DD7-145D-CE4B7F66A2CD}"/>
              </a:ext>
            </a:extLst>
          </p:cNvPr>
          <p:cNvSpPr txBox="1"/>
          <p:nvPr/>
        </p:nvSpPr>
        <p:spPr>
          <a:xfrm>
            <a:off x="477982" y="1787237"/>
            <a:ext cx="1131570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jedyna grupa płazów, w której większość reprezentantów (około 70%) nie ma płuc!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Wynika to z faktu, że rodzina salamander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bezpłucnych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Plethodontidae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liczy ponad 500 gatunków, z czego tylko 9 gatunków spotyka się na wschodniej półkuli - w Europie (rodzaj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jaskinnica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Speleomantes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lub Korei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Karsenia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koreana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Gatunki z rodzin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skrytoskrzelnych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Cryptobranchidae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salamander potokowych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Rhyacotritonidae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 niektóre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kątozębne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Hynobiidae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mają płuca szczątkowe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Odmieńcowate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 syrenowate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Sirenidae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mają płuca małe</a:t>
            </a:r>
          </a:p>
          <a:p>
            <a:endParaRPr lang="pl-PL" sz="2500" dirty="0">
              <a:solidFill>
                <a:srgbClr val="1A0DA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Redukcja płuc wiąże się z perforacją zastawki spiralnej i zanikiem lewego przedsionka serca</a:t>
            </a:r>
          </a:p>
        </p:txBody>
      </p:sp>
    </p:spTree>
    <p:extLst>
      <p:ext uri="{BB962C8B-B14F-4D97-AF65-F5344CB8AC3E}">
        <p14:creationId xmlns:p14="http://schemas.microsoft.com/office/powerpoint/2010/main" val="26289019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4AA62-269A-D78F-3073-9ACDE9051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3C5D0E-AE6C-3533-20BB-914C82F57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D5503F1-AFCB-4F51-9634-60C51E29D6C5}"/>
              </a:ext>
            </a:extLst>
          </p:cNvPr>
          <p:cNvSpPr txBox="1"/>
          <p:nvPr/>
        </p:nvSpPr>
        <p:spPr>
          <a:xfrm>
            <a:off x="477982" y="1787237"/>
            <a:ext cx="113157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żeber, przepony – wentylacja za pomocą ruchów jamy gębowej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Praca mięśni, obniżając i podnosząc dno jamy ustnej, wytwarza ciśnienie, które wtłacza powietrze do płuc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Otwarte nozdrza, zamknięta głośnia, obniżenie dna jamy ustnej i zebranie tam powietrza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Otwarcie głośni i wyciśnięcie za pomocą mięśni płucnych zużytego powietrza z płuc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Zamknięcie nozdrzy, otwarta głośnia i podniesienie dna jamy ustnej powoduje wtłoczenie zebranego tam powietrza do płuc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Wypchnięcie reszty zmieszanego powietrza z dna jamy ustnej przez nozdrza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Etapy 1 i 4 mogą się kilkakrotnie powtarzać zanim „otworzą się” płuca</a:t>
            </a:r>
          </a:p>
        </p:txBody>
      </p:sp>
    </p:spTree>
    <p:extLst>
      <p:ext uri="{BB962C8B-B14F-4D97-AF65-F5344CB8AC3E}">
        <p14:creationId xmlns:p14="http://schemas.microsoft.com/office/powerpoint/2010/main" val="21651144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944A1-842A-80A6-8F24-731AD56D0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FAF8A7-94F2-F685-A64F-031C8E2D6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oddechowy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14BA798-DAE6-1FFE-0D6D-A77BE240ADA5}"/>
              </a:ext>
            </a:extLst>
          </p:cNvPr>
          <p:cNvSpPr txBox="1"/>
          <p:nvPr/>
        </p:nvSpPr>
        <p:spPr>
          <a:xfrm>
            <a:off x="677141" y="2410691"/>
            <a:ext cx="113157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Larwy mają trzy pary drzewkowatych skrzeli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Larwy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mają dobrze rozwinięte skrzela zewnętrzne</a:t>
            </a:r>
          </a:p>
          <a:p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Skrzela zewnętrzne larw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zazwyczaj zanikają jeszcze przed wylęgiem larw, a rolę oddechową przejmują skrzela wewnętrzne przykryte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operculum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Woda wypływa z komory skrzelowej jednym lub dwoma otworami położonymi po lewej stronie ciała lub na stronie brzusznej</a:t>
            </a:r>
          </a:p>
          <a:p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Atypowe skrzela form żyworodnych i gatunków, u których większa część rozwoju przebiega wewnątrz jaj</a:t>
            </a:r>
          </a:p>
        </p:txBody>
      </p:sp>
    </p:spTree>
    <p:extLst>
      <p:ext uri="{BB962C8B-B14F-4D97-AF65-F5344CB8AC3E}">
        <p14:creationId xmlns:p14="http://schemas.microsoft.com/office/powerpoint/2010/main" val="2331223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8A97E-3C14-6857-1245-CBC93B59E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081297-F2A9-8821-457E-7BFB72B2B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MOCZOWY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1A49748-0176-8E7F-1FEE-5958E912D7E3}"/>
              </a:ext>
            </a:extLst>
          </p:cNvPr>
          <p:cNvSpPr txBox="1"/>
          <p:nvPr/>
        </p:nvSpPr>
        <p:spPr>
          <a:xfrm>
            <a:off x="677141" y="2410691"/>
            <a:ext cx="113157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Trzy typy nerek w ontogenezie płazów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Przednercze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Pranercze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śródnercze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Zanercze	</a:t>
            </a:r>
          </a:p>
          <a:p>
            <a:pPr lvl="1"/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płazów wyłącznie przednercze, wydalające wodą i amoniak. Zanika w ostatnich etapach metamorfozy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dorosłych płazów funkcję narządu wydalniczego pełnią złączone w okresie embrionalnym elementy pra- i zanercza, nazywane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tyłonerczem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0298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04FA8-8902-CFBB-6AB4-8B2191388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B5E155-147A-4EDB-5A2E-8479A21E1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MOCZOWY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C416A19-2CBB-4593-F54E-B5EE697302EA}"/>
              </a:ext>
            </a:extLst>
          </p:cNvPr>
          <p:cNvSpPr txBox="1"/>
          <p:nvPr/>
        </p:nvSpPr>
        <p:spPr>
          <a:xfrm>
            <a:off x="677141" y="2410691"/>
            <a:ext cx="113157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Nerka zbudowana z nefronów, w skład których wchodzą 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ciałko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Malpghiego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(nerkowe)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Cewka nerkowa (długa i kręta)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Ciałko nerkowe kontaktuje się z kłębuszkiem nerkowym, tworząc mocz pierwotny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cewce dochodzi do odzyskiwania wody i wydalania do moczu innych zbędnych substancji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Cewki moczowe uchodzą do kanalików zbiorczych, które z kolei uchodzą do moczowodu pierwotnego (przewód Wolffa)</a:t>
            </a:r>
          </a:p>
        </p:txBody>
      </p:sp>
    </p:spTree>
    <p:extLst>
      <p:ext uri="{BB962C8B-B14F-4D97-AF65-F5344CB8AC3E}">
        <p14:creationId xmlns:p14="http://schemas.microsoft.com/office/powerpoint/2010/main" val="13587710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F09E8-D6B7-B813-FD95-CFD04C80D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D611CA-80A6-C30B-A247-8EF4C820D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MOCZOWY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59D3BE0-7B6A-8068-9EF6-EF93EE1C6A42}"/>
              </a:ext>
            </a:extLst>
          </p:cNvPr>
          <p:cNvSpPr txBox="1"/>
          <p:nvPr/>
        </p:nvSpPr>
        <p:spPr>
          <a:xfrm>
            <a:off x="677141" y="2410691"/>
            <a:ext cx="1131570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Orzęsione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nefrostomy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otwierają się do jamy ciała, przechwytując z niej zbędne i szkodliwe produkty przemiany materii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 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dorosłych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niemal wszystkie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nefrostomy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otwierają się do naczyń systemu żyły głównej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Nerki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są wąskie i bardzo długie (od serca do kloaki)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pierwotnych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również są wydłużone i podobne u obu płci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większości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są krótkie i szerokie, u samców zwężone z przodu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większości krótkie i dosyć szerokie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6845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5B764-4C64-2836-CC2F-B601FA5BB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8D6930-80A7-0034-B088-629DB0031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MOCZOWY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87A9E19-8137-DE6D-52B3-6715EB8C44FC}"/>
              </a:ext>
            </a:extLst>
          </p:cNvPr>
          <p:cNvSpPr txBox="1"/>
          <p:nvPr/>
        </p:nvSpPr>
        <p:spPr>
          <a:xfrm>
            <a:off x="677141" y="2410691"/>
            <a:ext cx="113157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obu płci nefrony są niezróżnicowane, u samców – poza funkcja moczową – pełnią też rolę nasieniowodów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większości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nefrony przedniej części nerek są niefunkcjonalne moczowo, nie uchodzą do przewodu Wolffa i łączą się z kanalikami nasiennymi, pełniąc funkcje najądrza (przechowywanie plemników)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Powiązanie nerki z gonadą męską!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3918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7DBDE-75CD-A202-CA50-3811A7BA7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BA095E-F391-F523-B439-25A98080A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MOCZOWY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8BE9143-F71F-2C13-38C1-E98EC55CB6D6}"/>
              </a:ext>
            </a:extLst>
          </p:cNvPr>
          <p:cNvSpPr txBox="1"/>
          <p:nvPr/>
        </p:nvSpPr>
        <p:spPr>
          <a:xfrm>
            <a:off x="677141" y="2410691"/>
            <a:ext cx="113157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Pęcherz moczowy, jeśli występuje, jest uchyłkiem brzusznej ściany kloaki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ma połączenia z moczowodami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Posiada własny zwieracz zamykający wejście do niego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kształt cylindryczny lub dwurożny,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wyraźnie dwudzielny i podłużny,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różnego kształtu – u żaby trawnej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Rana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temporaria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dwudzielny i wydłużony, u żaby wodnej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Pelophylax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esculenta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niepodzielony, owalny</a:t>
            </a:r>
          </a:p>
          <a:p>
            <a:endParaRPr lang="pl-PL" sz="2000" dirty="0">
              <a:solidFill>
                <a:srgbClr val="1A0DAB"/>
              </a:solidFill>
              <a:latin typeface="Arial" panose="020B0604020202020204" pitchFamily="34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Zazwyczaj bardzo silnie rozciągliwy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3658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20225-39F3-6A8E-5CEE-CD5E12FBD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16CF12-6C44-CFA2-8538-A08691C22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MOCZOWY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1CB4867-27F4-A85B-37CA-375E4F7D6C87}"/>
              </a:ext>
            </a:extLst>
          </p:cNvPr>
          <p:cNvSpPr txBox="1"/>
          <p:nvPr/>
        </p:nvSpPr>
        <p:spPr>
          <a:xfrm>
            <a:off x="677141" y="2410691"/>
            <a:ext cx="113157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Plama biodrowa na spodzie ciała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Największa wśród kręgowców wytrzymałość na utratę płynów w stosunku do masy ciała (do 50% masy ciała)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Wzrost stężenie glukozy w tkankach u 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Rana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pipensis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Wzrost stężenie ocznika w cytoplazmie komórek u płazów pustynnych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Tolerancja zasolenia środowiska u bardzo nielicznych płazów –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Fejervarya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cancrivora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czy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Ambystoma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andersoni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żaby duża produkcja mocznika zapewnia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hiperosmotyczność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osocza żaby względem słonawej wody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1512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A5B23-E69F-DABE-44A1-405A0605F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14539A-A01E-D841-73AD-453F0B3F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ROZRODCZY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6867D7B-DD68-0D08-09A9-99ECB9D38E78}"/>
              </a:ext>
            </a:extLst>
          </p:cNvPr>
          <p:cNvSpPr txBox="1"/>
          <p:nvPr/>
        </p:nvSpPr>
        <p:spPr>
          <a:xfrm>
            <a:off x="677141" y="2410691"/>
            <a:ext cx="113157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gonady rozwijają się w okresie larwalnym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części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gonady męskie dojrzewają na długo przed metamorfozą, inne tuż przed tym zdarzeniem, a u innych – na długo po przejściu w formę dorosłą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Jajniki natomiast dojrzewają zawsze dopiero po przeobrażeniu w formę dorosłą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Gonady parzyste, przytwierdzone krezką do wewnętrznej krawędzi nerki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311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4BD21-C1A4-D16B-C9B1-DD47C0E95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D36C9D-42AC-6615-7074-CD18BD5AF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Cechy płazów (</a:t>
            </a:r>
            <a:r>
              <a:rPr lang="pl-PL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synapomorfie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C4C04FD-6872-5C56-A5ED-3388F3105113}"/>
              </a:ext>
            </a:extLst>
          </p:cNvPr>
          <p:cNvSpPr txBox="1"/>
          <p:nvPr/>
        </p:nvSpPr>
        <p:spPr>
          <a:xfrm>
            <a:off x="675503" y="2631334"/>
            <a:ext cx="10840994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Zęby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pediceliczne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(małe, słabo zróżnicowane)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wieczko-kolumienka (dwie kosteczki słuchowe)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Brodawka płazia 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papilla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amphibiorum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 uchu wewnętrznym, odbiera dźwięki &gt;1000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Hz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Dwa typu gruczołów skórnych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Oddychanie skórne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Zielone pręciki w siatkówce (z wyjątkiem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Musculus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levator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bulbi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połączony ze sklepieniem jamy gębowej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8373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14E27-6928-B2B1-1305-9E927D7AA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824695-A353-F423-9A76-A0BB9E19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ROZRODCZY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D69B195-F028-395E-D615-D53C515676BC}"/>
              </a:ext>
            </a:extLst>
          </p:cNvPr>
          <p:cNvSpPr txBox="1"/>
          <p:nvPr/>
        </p:nvSpPr>
        <p:spPr>
          <a:xfrm>
            <a:off x="677141" y="2410691"/>
            <a:ext cx="113157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Jajniki o budowie groniastej, bardzo zmienne w budowie i strukturze zależnie od stopnia dojrzałości i pory roku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ostatnim stadium owulacji jaja mogą zajmować większą część jamy ciała i stanowić 1/3 masy ciała danego osobnika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jajnikami powiązane są ciała tłuszczowe, których funkcją jest dostarczanie substancji odżywczych gonadom. Ze względu na dużą zawartość karotenoidów są zazwyczaj barwy żółtej lub pomarańczowej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5444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06C0E-B400-1E1E-2EA6-6C2B0F27D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D0CB88-C675-4A39-47BA-1679FE663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ROZRODCZY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3A753B0-76B8-E5BF-E86F-5AB565AE88EE}"/>
              </a:ext>
            </a:extLst>
          </p:cNvPr>
          <p:cNvSpPr txBox="1"/>
          <p:nvPr/>
        </p:nvSpPr>
        <p:spPr>
          <a:xfrm>
            <a:off x="677141" y="2410691"/>
            <a:ext cx="1131570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Jądra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bywają podzielone na kilka płatów, których liczba może wzrastać razem z wiekiem danego osobnika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są jednorodne, owalne lub fasolowate, zazwyczaj mniejsze od nerek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ropuchowatych jądra w części doczaszkowej posiadają narząd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Biddera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postaci różnokształtnej narośli. Po kastracji samca narząd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Biddera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różnicował się w funkcjonalny jajnik.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są wydłużone i podzielone na płaty (do 20), połączone kanalikami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Jądra wyraźnie powiększają się w okresie rozrodczym, a u niektórych gatunków stają się także wówczas pigmentowane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6686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08A44-4C33-5151-194E-EB99734B0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E1D4C7-41FA-6629-8FB0-34F59CA15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UKŁAD ROZRODCZY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AE0E8A7-4F46-D933-E856-298BB11DA119}"/>
              </a:ext>
            </a:extLst>
          </p:cNvPr>
          <p:cNvSpPr txBox="1"/>
          <p:nvPr/>
        </p:nvSpPr>
        <p:spPr>
          <a:xfrm>
            <a:off x="677141" y="2410691"/>
            <a:ext cx="113157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Zapłodnienie głównie zewnętrzne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pierwotnych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skrytoskrzelne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syreny,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kątozębne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Zapłodnienie głównie wewnętrzne u większości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spermatofory lub modyfikacje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śluzówkiw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narządy kopulacyjne (tu również żaby ogoniaste (rodzaj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Ascaphus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Jednopłciowe „gatunki”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ambystom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 populacji których występują tylko samice, a w genom których włączone są geny kilku innych gatunków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1406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A1AC1-125C-25F4-63C3-99B44F25E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929A59-B103-C0AD-52A3-DC1BB3394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7784437-DA25-A973-7C0F-D828E3843A31}"/>
              </a:ext>
            </a:extLst>
          </p:cNvPr>
          <p:cNvSpPr txBox="1"/>
          <p:nvPr/>
        </p:nvSpPr>
        <p:spPr>
          <a:xfrm>
            <a:off x="677141" y="2410691"/>
            <a:ext cx="113157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wyjątkiem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wzrok jest najważniejszym zmysłem wielu gatunków płazów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Najlepiej rozwinięte u lądowych i nadrzewnych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oraz salamander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bezpłucnych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mimo redukcji kości czaszki, objętość oczu względem reszty ciała proporcjonalnie zwiększa się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Gatunki wodne czy ryjące maja mniejsze oczy, czasami z tendencją do zaniku i zarastania warstwą skóry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7866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2874B-2DA8-E34D-9CC1-B416C3807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C1FCF0-E7FC-33FB-815C-74F736352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1D2F5C6-3BDD-FAC7-B2D1-3A0CF8A529BF}"/>
              </a:ext>
            </a:extLst>
          </p:cNvPr>
          <p:cNvSpPr txBox="1"/>
          <p:nvPr/>
        </p:nvSpPr>
        <p:spPr>
          <a:xfrm>
            <a:off x="677141" y="2410691"/>
            <a:ext cx="1131570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Oko okrągłe, otoczone kielichem chrzęstnym w twardówce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Soczewka duża, spłaszczona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Duża przednia komora oka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Mięśnie umożliwiające akomodację – w spoczynku nastawione jest na widzenie obiektów w dali (odwrotnie niż u ryb)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Zróżnicowany kształt źrenic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rodzaje komórek światłoczułych: czopki pojedyncze, podwójne, pręciki czerwone i zielone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Możliwość głębokiego cofania się oka w obręb jamy ustnej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8983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ABC46-F923-FB77-F2B6-8B39E16A7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272C12-9056-0B68-0B6D-C43EB1F46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E5A44437-3743-6823-CB06-36A9B5C67F41}"/>
              </a:ext>
            </a:extLst>
          </p:cNvPr>
          <p:cNvSpPr txBox="1"/>
          <p:nvPr/>
        </p:nvSpPr>
        <p:spPr>
          <a:xfrm>
            <a:off x="677141" y="1859973"/>
            <a:ext cx="11315700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Górna powieka dosyć słabo wykształcona, raczej nieruchoma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Dolna powieka duża, ruchoma z elementem przeźroczystym - migotką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powiek u larw i żab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bezjęzykowych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Mięśnie umożliwiające akomodację – w spoczynku nastawione jest na widzenie obiektów w dali (odwrotnie niż u ryb)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Zróżnicowany kształt źrenic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16891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1C126-D1C5-D7C2-A1D3-56348718A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D80AB8-6BB0-46D8-5C05-1D95B0524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DA90A51-8903-EEAE-D649-ED928D2087D3}"/>
              </a:ext>
            </a:extLst>
          </p:cNvPr>
          <p:cNvSpPr txBox="1"/>
          <p:nvPr/>
        </p:nvSpPr>
        <p:spPr>
          <a:xfrm>
            <a:off x="677141" y="1859973"/>
            <a:ext cx="11315700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Górna powieka dosyć słabo wykształcona, raczej nieruchoma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Dolna powieka duża, ruchoma z elementem przeźroczystym - migotką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powiek u larw i żab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bezjęzykowych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Mięśnie umożliwiające akomodację – w spoczynku nastawione jest na widzenie obiektów w dali (odwrotnie niż u ryb)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Zróżnicowany kształt źrenic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8818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CBF8D-5933-A0A7-55E0-5B91DBE87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20C8B2-B91D-08FA-294B-F6C735CAF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AD333A6-144E-988F-6AC2-21267313F117}"/>
              </a:ext>
            </a:extLst>
          </p:cNvPr>
          <p:cNvSpPr txBox="1"/>
          <p:nvPr/>
        </p:nvSpPr>
        <p:spPr>
          <a:xfrm>
            <a:off x="677141" y="1859973"/>
            <a:ext cx="1131570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Oczy słabiej wykształcone niż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Mniejsza zdolność akomodacji, mniejsza komora przednia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Soczewka kulista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migotki, brak powiek u form wodnych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Wstrzymanie rozwoju oka u niektórych gatunków jaskiniowych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Zanik oczu u praktycznie wszystkich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Gruczoł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Hardera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rzadki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powszechny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oraz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83223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D0AD3-83FF-B7CC-E8E9-25667ECC7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6281F4-9AEA-FB8F-3F59-4620229F2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356CBAA-CD66-795A-2543-BFFA216F964F}"/>
              </a:ext>
            </a:extLst>
          </p:cNvPr>
          <p:cNvSpPr txBox="1"/>
          <p:nvPr/>
        </p:nvSpPr>
        <p:spPr>
          <a:xfrm>
            <a:off x="677141" y="2535382"/>
            <a:ext cx="113157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 płazów pozwala odbierać jednocześnie wibracje podłoża i rozchodzące się w powietrzu fale dźwiękowe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Pierwszy w historii kręgowców „trójpodział” ucha, dwie kostki słuchowe – kolumienka i wieczko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Najlepiej rozwinięty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75792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99B4A-5C45-95CC-02FE-B6401E4CA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936C77-BFCA-9EAC-A664-648627C86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3C8415C-9C70-3B62-1E35-E6F7D919538E}"/>
              </a:ext>
            </a:extLst>
          </p:cNvPr>
          <p:cNvSpPr txBox="1"/>
          <p:nvPr/>
        </p:nvSpPr>
        <p:spPr>
          <a:xfrm>
            <a:off x="677141" y="2190199"/>
            <a:ext cx="113157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UCHO ZEWNĘTRZNE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Przybiera formę błony bębenkowej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Wielkość, ulokowanie i kształt są cechą gatunkową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Czasami wyraźne różnice pomiędzy płciami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niektóre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(np. grzebiuszki czy kumaki) nie posiadają błony bębenkowej </a:t>
            </a:r>
          </a:p>
        </p:txBody>
      </p:sp>
    </p:spTree>
    <p:extLst>
      <p:ext uri="{BB962C8B-B14F-4D97-AF65-F5344CB8AC3E}">
        <p14:creationId xmlns:p14="http://schemas.microsoft.com/office/powerpoint/2010/main" val="3443079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9B53A-A8A0-B6D4-74DD-C756F1107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B7E6A4-0ACD-D906-C37F-37F438B9A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182051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WIELKOŚĆ PŁAZÓW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5878F71-6285-E978-1FDC-DC7DC2A47D90}"/>
              </a:ext>
            </a:extLst>
          </p:cNvPr>
          <p:cNvSpPr txBox="1"/>
          <p:nvPr/>
        </p:nvSpPr>
        <p:spPr>
          <a:xfrm>
            <a:off x="675503" y="1613025"/>
            <a:ext cx="1084099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Paedophryne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amauensis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7,7 mm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Goliat 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Conraua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goliath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32 cm (80 cm) / &gt;3 kg 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Salamandra olbrzymia chińska (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Andrias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davidianus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1,8 m / 60 kg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🐸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Thorius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pennatulus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20 mm</a:t>
            </a:r>
          </a:p>
          <a:p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Caecilia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thompsoni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1,5 m / 1 kg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Prionosuchus</a:t>
            </a:r>
            <a:r>
              <a:rPr lang="pl-PL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plummeri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ponad 5 m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3423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07993-1910-41F2-BBA9-D4D7668D2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B83E28-D954-3D53-F35A-6F2F8904B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DA9C690-DC5A-552D-A73A-CF8327EED6BB}"/>
              </a:ext>
            </a:extLst>
          </p:cNvPr>
          <p:cNvSpPr txBox="1"/>
          <p:nvPr/>
        </p:nvSpPr>
        <p:spPr>
          <a:xfrm>
            <a:off x="677141" y="2190199"/>
            <a:ext cx="113157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UCHO ŚRODKOWE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Drżenia błony bębenkowej przenoszą się do wypełnionej powietrzem jamy bębenkowej za pomocą kolumienki (powstałej z kości gnykowo-żuchwowej) ryb.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Jama bębenkowa ma połączenie z gardzielą za pomocą trąbki Eustachiusza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Pełni rolę wzmocnienia fal dźwiękowych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nie posiadające ucha środkowego, przekazują drgania z podłoża przez kończyny piersiowe – łopatkę - system wieczko-kolumienka - ucho wewnętrzne lub żuchwę - system wieczko-kolumienka - ucho wewnętrzne </a:t>
            </a:r>
          </a:p>
        </p:txBody>
      </p:sp>
    </p:spTree>
    <p:extLst>
      <p:ext uri="{BB962C8B-B14F-4D97-AF65-F5344CB8AC3E}">
        <p14:creationId xmlns:p14="http://schemas.microsoft.com/office/powerpoint/2010/main" val="92216650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B17F2-8C66-7E85-2401-11D271D1C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B4022A-7A68-24C9-6280-AA09B699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9C5DD5B-BF3B-BFA5-C5A2-42C3E2AB7E86}"/>
              </a:ext>
            </a:extLst>
          </p:cNvPr>
          <p:cNvSpPr txBox="1"/>
          <p:nvPr/>
        </p:nvSpPr>
        <p:spPr>
          <a:xfrm>
            <a:off x="677141" y="2190199"/>
            <a:ext cx="113157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UCHO WEWNĘTRZNE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Zawieszone w kostnej kapsule słuchowej wypełnionej perylimfą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Dwa systemy błoniastych komór  </a:t>
            </a:r>
          </a:p>
          <a:p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duża komora przylegająca do wieczka i kolumienki i system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endolimfatyczny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skomplikowanej budowie  z wytworzeniem wypustek, w tym brodawek: słuchowej, płaziej (ta jest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synapomorfią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płazów) i zaniedbanej (ta tylko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Kanały limfatyczne błędnika łączą się ze sobą pod i nad mózgiem i odchodzą w stronę rdzenia kręgowego, tworząc wzdłuż ślepe zaułki wypełnione limfą i kryształami węglanu wapnia (ciałka wapienne)</a:t>
            </a:r>
          </a:p>
        </p:txBody>
      </p:sp>
    </p:spTree>
    <p:extLst>
      <p:ext uri="{BB962C8B-B14F-4D97-AF65-F5344CB8AC3E}">
        <p14:creationId xmlns:p14="http://schemas.microsoft.com/office/powerpoint/2010/main" val="29767979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B0D36-C97C-216C-3EB7-543396CA6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DCF5DC-A398-9649-AB3C-F3EDB8C8E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A3E05E4-0FFB-3C88-5684-59FDA50A1350}"/>
              </a:ext>
            </a:extLst>
          </p:cNvPr>
          <p:cNvSpPr txBox="1"/>
          <p:nvPr/>
        </p:nvSpPr>
        <p:spPr>
          <a:xfrm>
            <a:off x="677141" y="2190199"/>
            <a:ext cx="113157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Ogólnie płazy odbierają dźwięki o niskiej częstotliwości &lt;1000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Hz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niektórych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możliwa jest komunikacja na falach 1000-5000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Hz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Odkryto też dwa gatunki żab porozumiewające się za pomocą ultradźwięków o częstotliwości nawet 40 000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Hz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Odorrana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tormota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Huia</a:t>
            </a:r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cavitympanum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67591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8EB0F-6371-0266-9CE9-0DB33F89D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80C53B-B93C-10C5-F406-B83A005B1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NARZĄDY ZMYSŁÓW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352E04C-B62D-D6C4-476E-DA05D6AD06EC}"/>
              </a:ext>
            </a:extLst>
          </p:cNvPr>
          <p:cNvSpPr txBox="1"/>
          <p:nvPr/>
        </p:nvSpPr>
        <p:spPr>
          <a:xfrm>
            <a:off x="677141" y="2190199"/>
            <a:ext cx="113157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 węchu ze słabo rozwiniętym narządem Jacobsona. Najlepiej rozwinięty u salamander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bezpłucnych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płazów bezogonowych (wąsiki, rowki nosowo-wargowe)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Narząd smaku w postaci kubków smakowych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Skórne receptory czuciowe (linia naboczna) u larw i form neotenicznych</a:t>
            </a:r>
          </a:p>
        </p:txBody>
      </p:sp>
    </p:spTree>
    <p:extLst>
      <p:ext uri="{BB962C8B-B14F-4D97-AF65-F5344CB8AC3E}">
        <p14:creationId xmlns:p14="http://schemas.microsoft.com/office/powerpoint/2010/main" val="453943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776D3-F34A-51B2-30E0-021F52CAE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C9838C-9CC7-558B-6953-571666A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C6EA14D-C263-EFBF-CD14-C1792987C3C2}"/>
              </a:ext>
            </a:extLst>
          </p:cNvPr>
          <p:cNvSpPr txBox="1"/>
          <p:nvPr/>
        </p:nvSpPr>
        <p:spPr>
          <a:xfrm>
            <a:off x="716973" y="2348346"/>
            <a:ext cx="107995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 jest naga, łatwo przepuszczalna dla gazów i wody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Naskórek oddzielony od skóry właściwej cienką warstwą bony podstawnej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Naskórek składa się z zewnętrznej warstwy rogowej i spodniej warstwy rozrodczej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Warstwa rogowa to pojedynczy rząd komórek, które u larw pozostają cały czas żywe, a po metamorfozie obumierają i ulegają keratynizacji.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Chyba, że ktoś nie przejdzie metamorfozy, wtedy nie ma keratynizacji…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11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9B880-F7FF-4A3A-4A67-1B949B7F3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183C8C-7815-A888-7BB1-3DCB16F61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09D972F-E0A8-2816-5C98-F03F04696EE3}"/>
              </a:ext>
            </a:extLst>
          </p:cNvPr>
          <p:cNvSpPr txBox="1"/>
          <p:nvPr/>
        </p:nvSpPr>
        <p:spPr>
          <a:xfrm>
            <a:off x="716973" y="2348346"/>
            <a:ext cx="107995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Naskórek jest regularnie zrzucany w postaci wylinki</a:t>
            </a:r>
          </a:p>
          <a:p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Częstotliwość wylinki jest dosyć duża –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ambystom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odbywa się co 4-5 dni, a u ropuch co 3-19 dni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Bardzo istotny u niektórych płazów w procesie estywacji w porze suchej – tworzy element kokonu</a:t>
            </a: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932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079E4-0895-F69E-D8B4-9F09539A3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E14CDF-73BD-EF41-89EA-6339314BC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2" y="484632"/>
            <a:ext cx="11714018" cy="1609344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</a:t>
            </a:r>
            <a:endParaRPr lang="pl-PL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74C849F-13A0-9BB8-E3BE-4B7BE85C077B}"/>
              </a:ext>
            </a:extLst>
          </p:cNvPr>
          <p:cNvSpPr txBox="1"/>
          <p:nvPr/>
        </p:nvSpPr>
        <p:spPr>
          <a:xfrm>
            <a:off x="716973" y="2348346"/>
            <a:ext cx="10799524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Skóra właściwa złożona z dwóch warstw:</a:t>
            </a:r>
            <a:endParaRPr lang="pl-PL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tkanka łączna gąbczasta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	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tkanka łączna zbita</a:t>
            </a:r>
          </a:p>
          <a:p>
            <a:r>
              <a:rPr lang="pl-PL" sz="2000" dirty="0">
                <a:solidFill>
                  <a:srgbClr val="1A0DAB"/>
                </a:solidFill>
                <a:latin typeface="Arial" panose="020B0604020202020204" pitchFamily="34" charset="0"/>
              </a:rPr>
              <a:t>🐸</a:t>
            </a:r>
            <a:r>
              <a:rPr lang="pl-PL" sz="2800" dirty="0">
                <a:solidFill>
                  <a:srgbClr val="1A0DAB"/>
                </a:solidFill>
                <a:latin typeface="Arial" panose="020B0604020202020204" pitchFamily="34" charset="0"/>
              </a:rPr>
              <a:t>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warstwie luźnej lokalizują się gruczoły i chromatofory</a:t>
            </a:r>
          </a:p>
          <a:p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🐸 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Cienka warstwa podskórna występuje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Caudata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Gymnophiona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pl-PL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Anura</a:t>
            </a:r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skóra jest przytwierdzona do mięśni tylko w nielicznych punktach ciała, pełniących funkcję przegród między workami limfatycznymi znajdującymi się pomiędzy przestrzeniami skóry i mięśni.</a:t>
            </a: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574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4162</Words>
  <Application>Microsoft Office PowerPoint</Application>
  <PresentationFormat>Panoramiczny</PresentationFormat>
  <Paragraphs>435</Paragraphs>
  <Slides>63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63</vt:i4>
      </vt:variant>
    </vt:vector>
  </HeadingPairs>
  <TitlesOfParts>
    <vt:vector size="69" baseType="lpstr">
      <vt:lpstr>Arial</vt:lpstr>
      <vt:lpstr>Rockwell</vt:lpstr>
      <vt:lpstr>Rockwell Condensed</vt:lpstr>
      <vt:lpstr>Times New Roman</vt:lpstr>
      <vt:lpstr>Wingdings</vt:lpstr>
      <vt:lpstr>Drewniana czcionka</vt:lpstr>
      <vt:lpstr>CO TO JEST PŁAZ?</vt:lpstr>
      <vt:lpstr>Krajowe płazy</vt:lpstr>
      <vt:lpstr>Podział na trzy PODRZĘDY (AMPHIBIA)</vt:lpstr>
      <vt:lpstr>Podział na trzy rzędy (AMPHIBIA)</vt:lpstr>
      <vt:lpstr>Cechy płazów (synapomorfie):</vt:lpstr>
      <vt:lpstr>WIELKOŚĆ PŁAZÓW</vt:lpstr>
      <vt:lpstr>SKÓRA</vt:lpstr>
      <vt:lpstr>SKÓRA</vt:lpstr>
      <vt:lpstr>SKÓRA</vt:lpstr>
      <vt:lpstr>SKÓRA</vt:lpstr>
      <vt:lpstr>SKÓRA</vt:lpstr>
      <vt:lpstr>SKÓRA</vt:lpstr>
      <vt:lpstr>SKÓRA</vt:lpstr>
      <vt:lpstr>SKÓRA</vt:lpstr>
      <vt:lpstr>SKÓRA</vt:lpstr>
      <vt:lpstr>SKÓRA</vt:lpstr>
      <vt:lpstr>SKÓRA</vt:lpstr>
      <vt:lpstr>SKÓRA</vt:lpstr>
      <vt:lpstr>UKŁAD KOSTNY</vt:lpstr>
      <vt:lpstr>UKŁAD KOSTNY</vt:lpstr>
      <vt:lpstr>UKŁAD KOSTNY</vt:lpstr>
      <vt:lpstr>UKŁAD KOSTNY</vt:lpstr>
      <vt:lpstr>UKŁAD KOSTNY</vt:lpstr>
      <vt:lpstr>UKŁAD KOSTNY</vt:lpstr>
      <vt:lpstr>UKŁAD POKARMOWY</vt:lpstr>
      <vt:lpstr>UKŁAD POKARMOWY</vt:lpstr>
      <vt:lpstr>UKŁAD POKARMOWY</vt:lpstr>
      <vt:lpstr>UKŁAD POKARMOWY</vt:lpstr>
      <vt:lpstr>UKŁAD POKARMOWY</vt:lpstr>
      <vt:lpstr>UKŁAD POKARMOWY</vt:lpstr>
      <vt:lpstr>UKŁAD POKARMOWY</vt:lpstr>
      <vt:lpstr>UKŁAD POKARMOWY</vt:lpstr>
      <vt:lpstr>UKŁAD oddechowy</vt:lpstr>
      <vt:lpstr>UKŁAD oddechowy</vt:lpstr>
      <vt:lpstr>UKŁAD oddechowy</vt:lpstr>
      <vt:lpstr>UKŁAD oddechowy</vt:lpstr>
      <vt:lpstr>UKŁAD oddechowy</vt:lpstr>
      <vt:lpstr>UKŁAD oddechowy</vt:lpstr>
      <vt:lpstr>UKŁAD oddechowy</vt:lpstr>
      <vt:lpstr>UKŁAD oddechowy</vt:lpstr>
      <vt:lpstr>UKŁAD oddechowy</vt:lpstr>
      <vt:lpstr>UKŁAD oddechowy</vt:lpstr>
      <vt:lpstr>UKŁAD MOCZOWY</vt:lpstr>
      <vt:lpstr>UKŁAD MOCZOWY</vt:lpstr>
      <vt:lpstr>UKŁAD MOCZOWY</vt:lpstr>
      <vt:lpstr>UKŁAD MOCZOWY</vt:lpstr>
      <vt:lpstr>UKŁAD MOCZOWY</vt:lpstr>
      <vt:lpstr>UKŁAD MOCZOWY</vt:lpstr>
      <vt:lpstr>UKŁAD ROZRODCZY</vt:lpstr>
      <vt:lpstr>UKŁAD ROZRODCZY</vt:lpstr>
      <vt:lpstr>UKŁAD ROZRODCZY</vt:lpstr>
      <vt:lpstr>UKŁAD ROZRODCZY</vt:lpstr>
      <vt:lpstr>NARZĄDY ZMYSŁÓW</vt:lpstr>
      <vt:lpstr>NARZĄDY ZMYSŁÓW</vt:lpstr>
      <vt:lpstr>NARZĄDY ZMYSŁÓW</vt:lpstr>
      <vt:lpstr>NARZĄDY ZMYSŁÓW</vt:lpstr>
      <vt:lpstr>NARZĄDY ZMYSŁÓW</vt:lpstr>
      <vt:lpstr>NARZĄDY ZMYSŁÓW</vt:lpstr>
      <vt:lpstr>NARZĄDY ZMYSŁÓW</vt:lpstr>
      <vt:lpstr>NARZĄDY ZMYSŁÓW</vt:lpstr>
      <vt:lpstr>NARZĄDY ZMYSŁÓW</vt:lpstr>
      <vt:lpstr>NARZĄDY ZMYSŁÓW</vt:lpstr>
      <vt:lpstr>NARZĄDY ZMYSŁÓW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Krajowe płazy</dc:title>
  <dc:creator>Łukasz Skomorucha</dc:creator>
  <cp:lastModifiedBy>Łukasz Skomorucha</cp:lastModifiedBy>
  <cp:revision>82</cp:revision>
  <dcterms:created xsi:type="dcterms:W3CDTF">2020-09-15T20:41:29Z</dcterms:created>
  <dcterms:modified xsi:type="dcterms:W3CDTF">2025-04-22T14:11:45Z</dcterms:modified>
</cp:coreProperties>
</file>